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2" r:id="rId3"/>
    <p:sldId id="263" r:id="rId4"/>
    <p:sldId id="302" r:id="rId5"/>
    <p:sldId id="303" r:id="rId6"/>
    <p:sldId id="304" r:id="rId7"/>
    <p:sldId id="284" r:id="rId8"/>
    <p:sldId id="285" r:id="rId9"/>
    <p:sldId id="286" r:id="rId10"/>
    <p:sldId id="305" r:id="rId11"/>
    <p:sldId id="290" r:id="rId12"/>
    <p:sldId id="291" r:id="rId13"/>
    <p:sldId id="292" r:id="rId14"/>
    <p:sldId id="306" r:id="rId15"/>
    <p:sldId id="293" r:id="rId16"/>
    <p:sldId id="294" r:id="rId17"/>
    <p:sldId id="295" r:id="rId18"/>
    <p:sldId id="296" r:id="rId19"/>
    <p:sldId id="297" r:id="rId20"/>
    <p:sldId id="298" r:id="rId21"/>
    <p:sldId id="299" r:id="rId22"/>
    <p:sldId id="269" r:id="rId23"/>
    <p:sldId id="301" r:id="rId24"/>
    <p:sldId id="300" r:id="rId25"/>
    <p:sldId id="271" r:id="rId26"/>
    <p:sldId id="272" r:id="rId27"/>
    <p:sldId id="273" r:id="rId28"/>
    <p:sldId id="274" r:id="rId29"/>
    <p:sldId id="270" r:id="rId30"/>
    <p:sldId id="28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3883" autoAdjust="0"/>
  </p:normalViewPr>
  <p:slideViewPr>
    <p:cSldViewPr snapToGrid="0">
      <p:cViewPr varScale="1">
        <p:scale>
          <a:sx n="63" d="100"/>
          <a:sy n="63" d="100"/>
        </p:scale>
        <p:origin x="81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F7A8BE-1227-4176-8573-1AB6BF8465F0}"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712049F-7D70-4681-A4A1-E8F6A844CCCC}" type="slidenum">
              <a:rPr lang="en-US" smtClean="0"/>
              <a:t>‹#›</a:t>
            </a:fld>
            <a:endParaRPr lang="en-US"/>
          </a:p>
        </p:txBody>
      </p:sp>
    </p:spTree>
    <p:extLst>
      <p:ext uri="{BB962C8B-B14F-4D97-AF65-F5344CB8AC3E}">
        <p14:creationId xmlns:p14="http://schemas.microsoft.com/office/powerpoint/2010/main" val="276851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F7A8BE-1227-4176-8573-1AB6BF8465F0}"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2049F-7D70-4681-A4A1-E8F6A844CCCC}" type="slidenum">
              <a:rPr lang="en-US" smtClean="0"/>
              <a:t>‹#›</a:t>
            </a:fld>
            <a:endParaRPr lang="en-US"/>
          </a:p>
        </p:txBody>
      </p:sp>
    </p:spTree>
    <p:extLst>
      <p:ext uri="{BB962C8B-B14F-4D97-AF65-F5344CB8AC3E}">
        <p14:creationId xmlns:p14="http://schemas.microsoft.com/office/powerpoint/2010/main" val="54544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F7A8BE-1227-4176-8573-1AB6BF8465F0}"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2049F-7D70-4681-A4A1-E8F6A844CCCC}" type="slidenum">
              <a:rPr lang="en-US" smtClean="0"/>
              <a:t>‹#›</a:t>
            </a:fld>
            <a:endParaRPr lang="en-US"/>
          </a:p>
        </p:txBody>
      </p:sp>
    </p:spTree>
    <p:extLst>
      <p:ext uri="{BB962C8B-B14F-4D97-AF65-F5344CB8AC3E}">
        <p14:creationId xmlns:p14="http://schemas.microsoft.com/office/powerpoint/2010/main" val="85820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F7A8BE-1227-4176-8573-1AB6BF8465F0}" type="datetimeFigureOut">
              <a:rPr lang="en-US" smtClean="0"/>
              <a:t>9/17/2023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2049F-7D70-4681-A4A1-E8F6A844CCCC}" type="slidenum">
              <a:rPr lang="en-US" smtClean="0"/>
              <a:t>‹#›</a:t>
            </a:fld>
            <a:endParaRPr lang="en-US"/>
          </a:p>
        </p:txBody>
      </p:sp>
    </p:spTree>
    <p:extLst>
      <p:ext uri="{BB962C8B-B14F-4D97-AF65-F5344CB8AC3E}">
        <p14:creationId xmlns:p14="http://schemas.microsoft.com/office/powerpoint/2010/main" val="276031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4F7A8BE-1227-4176-8573-1AB6BF8465F0}" type="datetimeFigureOut">
              <a:rPr lang="en-US" smtClean="0"/>
              <a:t>9/17/2023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712049F-7D70-4681-A4A1-E8F6A844CCCC}" type="slidenum">
              <a:rPr lang="en-US" smtClean="0"/>
              <a:t>‹#›</a:t>
            </a:fld>
            <a:endParaRPr lang="en-US"/>
          </a:p>
        </p:txBody>
      </p:sp>
    </p:spTree>
    <p:extLst>
      <p:ext uri="{BB962C8B-B14F-4D97-AF65-F5344CB8AC3E}">
        <p14:creationId xmlns:p14="http://schemas.microsoft.com/office/powerpoint/2010/main" val="2920321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F7A8BE-1227-4176-8573-1AB6BF8465F0}" type="datetimeFigureOut">
              <a:rPr lang="en-US" smtClean="0"/>
              <a:t>9/17/2023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2049F-7D70-4681-A4A1-E8F6A844CCCC}" type="slidenum">
              <a:rPr lang="en-US" smtClean="0"/>
              <a:t>‹#›</a:t>
            </a:fld>
            <a:endParaRPr lang="en-US"/>
          </a:p>
        </p:txBody>
      </p:sp>
    </p:spTree>
    <p:extLst>
      <p:ext uri="{BB962C8B-B14F-4D97-AF65-F5344CB8AC3E}">
        <p14:creationId xmlns:p14="http://schemas.microsoft.com/office/powerpoint/2010/main" val="2740160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F7A8BE-1227-4176-8573-1AB6BF8465F0}" type="datetimeFigureOut">
              <a:rPr lang="en-US" smtClean="0"/>
              <a:t>9/17/2023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12049F-7D70-4681-A4A1-E8F6A844CCCC}" type="slidenum">
              <a:rPr lang="en-US" smtClean="0"/>
              <a:t>‹#›</a:t>
            </a:fld>
            <a:endParaRPr lang="en-US"/>
          </a:p>
        </p:txBody>
      </p:sp>
    </p:spTree>
    <p:extLst>
      <p:ext uri="{BB962C8B-B14F-4D97-AF65-F5344CB8AC3E}">
        <p14:creationId xmlns:p14="http://schemas.microsoft.com/office/powerpoint/2010/main" val="1033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F7A8BE-1227-4176-8573-1AB6BF8465F0}" type="datetimeFigureOut">
              <a:rPr lang="en-US" smtClean="0"/>
              <a:t>9/17/2023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12049F-7D70-4681-A4A1-E8F6A844CCCC}" type="slidenum">
              <a:rPr lang="en-US" smtClean="0"/>
              <a:t>‹#›</a:t>
            </a:fld>
            <a:endParaRPr lang="en-US"/>
          </a:p>
        </p:txBody>
      </p:sp>
    </p:spTree>
    <p:extLst>
      <p:ext uri="{BB962C8B-B14F-4D97-AF65-F5344CB8AC3E}">
        <p14:creationId xmlns:p14="http://schemas.microsoft.com/office/powerpoint/2010/main" val="2949016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F7A8BE-1227-4176-8573-1AB6BF8465F0}" type="datetimeFigureOut">
              <a:rPr lang="en-US" smtClean="0"/>
              <a:t>9/17/2023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12049F-7D70-4681-A4A1-E8F6A844CCCC}" type="slidenum">
              <a:rPr lang="en-US" smtClean="0"/>
              <a:t>‹#›</a:t>
            </a:fld>
            <a:endParaRPr lang="en-US"/>
          </a:p>
        </p:txBody>
      </p:sp>
    </p:spTree>
    <p:extLst>
      <p:ext uri="{BB962C8B-B14F-4D97-AF65-F5344CB8AC3E}">
        <p14:creationId xmlns:p14="http://schemas.microsoft.com/office/powerpoint/2010/main" val="38108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F7A8BE-1227-4176-8573-1AB6BF8465F0}" type="datetimeFigureOut">
              <a:rPr lang="en-US" smtClean="0"/>
              <a:t>9/17/2023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712049F-7D70-4681-A4A1-E8F6A844CCCC}" type="slidenum">
              <a:rPr lang="en-US" smtClean="0"/>
              <a:t>‹#›</a:t>
            </a:fld>
            <a:endParaRPr lang="en-US"/>
          </a:p>
        </p:txBody>
      </p:sp>
    </p:spTree>
    <p:extLst>
      <p:ext uri="{BB962C8B-B14F-4D97-AF65-F5344CB8AC3E}">
        <p14:creationId xmlns:p14="http://schemas.microsoft.com/office/powerpoint/2010/main" val="61677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F7A8BE-1227-4176-8573-1AB6BF8465F0}" type="datetimeFigureOut">
              <a:rPr lang="en-US" smtClean="0"/>
              <a:t>9/17/2023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712049F-7D70-4681-A4A1-E8F6A844CCCC}" type="slidenum">
              <a:rPr lang="en-US" smtClean="0"/>
              <a:t>‹#›</a:t>
            </a:fld>
            <a:endParaRPr lang="en-US"/>
          </a:p>
        </p:txBody>
      </p:sp>
    </p:spTree>
    <p:extLst>
      <p:ext uri="{BB962C8B-B14F-4D97-AF65-F5344CB8AC3E}">
        <p14:creationId xmlns:p14="http://schemas.microsoft.com/office/powerpoint/2010/main" val="201528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4F7A8BE-1227-4176-8573-1AB6BF8465F0}" type="datetimeFigureOut">
              <a:rPr lang="en-US" smtClean="0"/>
              <a:t>9/17/2023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712049F-7D70-4681-A4A1-E8F6A844CCCC}" type="slidenum">
              <a:rPr lang="en-US" smtClean="0"/>
              <a:t>‹#›</a:t>
            </a:fld>
            <a:endParaRPr lang="en-US"/>
          </a:p>
        </p:txBody>
      </p:sp>
    </p:spTree>
    <p:extLst>
      <p:ext uri="{BB962C8B-B14F-4D97-AF65-F5344CB8AC3E}">
        <p14:creationId xmlns:p14="http://schemas.microsoft.com/office/powerpoint/2010/main" val="30673710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D26D-F2C0-4A40-9608-589C1EF85C44}"/>
              </a:ext>
            </a:extLst>
          </p:cNvPr>
          <p:cNvSpPr>
            <a:spLocks noGrp="1"/>
          </p:cNvSpPr>
          <p:nvPr>
            <p:ph type="ctrTitle"/>
          </p:nvPr>
        </p:nvSpPr>
        <p:spPr>
          <a:xfrm>
            <a:off x="1427327" y="2106807"/>
            <a:ext cx="8488931" cy="2052630"/>
          </a:xfrm>
        </p:spPr>
        <p:txBody>
          <a:bodyPr>
            <a:noAutofit/>
          </a:bodyPr>
          <a:lstStyle/>
          <a:p>
            <a:r>
              <a:rPr lang="en-US" sz="4800" b="1" dirty="0"/>
              <a:t>INTRODUCTION TO Vision and Scope document</a:t>
            </a:r>
            <a:br>
              <a:rPr lang="en-US" sz="4800" b="1" dirty="0"/>
            </a:br>
            <a:br>
              <a:rPr lang="en-US" sz="4800" dirty="0"/>
            </a:br>
            <a:r>
              <a:rPr lang="en-US" sz="3200" b="1" dirty="0"/>
              <a:t>LAB: 2</a:t>
            </a:r>
            <a:br>
              <a:rPr lang="en-US" sz="1800" b="1" dirty="0"/>
            </a:br>
            <a:br>
              <a:rPr lang="en-US" sz="2800" b="1" dirty="0"/>
            </a:br>
            <a:endParaRPr lang="en-US" sz="2800" dirty="0"/>
          </a:p>
        </p:txBody>
      </p:sp>
      <p:sp>
        <p:nvSpPr>
          <p:cNvPr id="3" name="Subtitle 2">
            <a:extLst>
              <a:ext uri="{FF2B5EF4-FFF2-40B4-BE49-F238E27FC236}">
                <a16:creationId xmlns:a16="http://schemas.microsoft.com/office/drawing/2014/main" id="{5A0F37FF-BAF7-4531-9E93-F0F9CC84D323}"/>
              </a:ext>
            </a:extLst>
          </p:cNvPr>
          <p:cNvSpPr>
            <a:spLocks noGrp="1"/>
          </p:cNvSpPr>
          <p:nvPr>
            <p:ph type="subTitle" idx="1"/>
          </p:nvPr>
        </p:nvSpPr>
        <p:spPr/>
        <p:txBody>
          <a:bodyPr/>
          <a:lstStyle/>
          <a:p>
            <a:r>
              <a:rPr lang="en-US" dirty="0"/>
              <a:t>COURSE : SOFTWARE CONSTRUCTION</a:t>
            </a:r>
          </a:p>
        </p:txBody>
      </p:sp>
      <p:sp>
        <p:nvSpPr>
          <p:cNvPr id="6" name="Subtitle 2">
            <a:extLst>
              <a:ext uri="{FF2B5EF4-FFF2-40B4-BE49-F238E27FC236}">
                <a16:creationId xmlns:a16="http://schemas.microsoft.com/office/drawing/2014/main" id="{50BF03E0-2526-4889-9CA8-7759B0EAE1BE}"/>
              </a:ext>
            </a:extLst>
          </p:cNvPr>
          <p:cNvSpPr txBox="1">
            <a:spLocks/>
          </p:cNvSpPr>
          <p:nvPr/>
        </p:nvSpPr>
        <p:spPr>
          <a:xfrm>
            <a:off x="1904738" y="6181763"/>
            <a:ext cx="7891272" cy="409448"/>
          </a:xfrm>
          <a:prstGeom prst="rect">
            <a:avLst/>
          </a:prstGeom>
          <a:solidFill>
            <a:schemeClr val="accent1">
              <a:lumMod val="20000"/>
              <a:lumOff val="80000"/>
            </a:schemeClr>
          </a:solidFill>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dirty="0"/>
              <a:t>Prepared and Presented By:  Engr. HAMZA</a:t>
            </a:r>
          </a:p>
        </p:txBody>
      </p:sp>
      <p:pic>
        <p:nvPicPr>
          <p:cNvPr id="7" name="Picture 2" descr="Bahria University – Official Web Portal">
            <a:extLst>
              <a:ext uri="{FF2B5EF4-FFF2-40B4-BE49-F238E27FC236}">
                <a16:creationId xmlns:a16="http://schemas.microsoft.com/office/drawing/2014/main" id="{57680639-5F77-4592-9B0E-537224874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4"/>
            <a:ext cx="2371529" cy="645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3C041EB-84DC-40AA-8CB2-28A50C779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560" y="1510792"/>
            <a:ext cx="5080419" cy="5080419"/>
          </a:xfrm>
          <a:prstGeom prst="rect">
            <a:avLst/>
          </a:prstGeom>
        </p:spPr>
      </p:pic>
    </p:spTree>
    <p:extLst>
      <p:ext uri="{BB962C8B-B14F-4D97-AF65-F5344CB8AC3E}">
        <p14:creationId xmlns:p14="http://schemas.microsoft.com/office/powerpoint/2010/main" val="3191596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B162-FA5E-4663-A403-392AAC655EA0}"/>
              </a:ext>
            </a:extLst>
          </p:cNvPr>
          <p:cNvSpPr>
            <a:spLocks noGrp="1"/>
          </p:cNvSpPr>
          <p:nvPr>
            <p:ph type="title"/>
          </p:nvPr>
        </p:nvSpPr>
        <p:spPr/>
        <p:txBody>
          <a:bodyPr>
            <a:normAutofit fontScale="90000"/>
          </a:bodyPr>
          <a:lstStyle/>
          <a:p>
            <a:r>
              <a:rPr lang="en-US" b="1" dirty="0"/>
              <a:t>Example: A Restaurant Embracing Food Delivery Services</a:t>
            </a:r>
            <a:br>
              <a:rPr lang="en-US" dirty="0"/>
            </a:br>
            <a:endParaRPr lang="en-US" dirty="0"/>
          </a:p>
        </p:txBody>
      </p:sp>
      <p:sp>
        <p:nvSpPr>
          <p:cNvPr id="3" name="Content Placeholder 2">
            <a:extLst>
              <a:ext uri="{FF2B5EF4-FFF2-40B4-BE49-F238E27FC236}">
                <a16:creationId xmlns:a16="http://schemas.microsoft.com/office/drawing/2014/main" id="{C6C53236-D201-4FB5-AE1D-CFE455ED93DE}"/>
              </a:ext>
            </a:extLst>
          </p:cNvPr>
          <p:cNvSpPr>
            <a:spLocks noGrp="1"/>
          </p:cNvSpPr>
          <p:nvPr>
            <p:ph idx="1"/>
          </p:nvPr>
        </p:nvSpPr>
        <p:spPr>
          <a:xfrm>
            <a:off x="917448" y="1790192"/>
            <a:ext cx="8754872" cy="4584192"/>
          </a:xfrm>
        </p:spPr>
        <p:txBody>
          <a:bodyPr>
            <a:normAutofit fontScale="85000" lnSpcReduction="20000"/>
          </a:bodyPr>
          <a:lstStyle/>
          <a:p>
            <a:r>
              <a:rPr lang="en-US" dirty="0">
                <a:latin typeface="Sylfaen" panose="010A0502050306030303" pitchFamily="18" charset="0"/>
                <a:ea typeface="Tahoma" panose="020B0604030504040204" pitchFamily="34" charset="0"/>
                <a:cs typeface="Tahoma" panose="020B0604030504040204" pitchFamily="34" charset="0"/>
              </a:rPr>
              <a:t>Suppose there's a family-owned restaurant that has been operating successfully as a dine-in establishment for many years. However, in response to changing consumer behavior and the impact of the COVID-19 pandemic, the restaurant decides to explore a new business opportunity: food delivery services.</a:t>
            </a:r>
          </a:p>
          <a:p>
            <a:r>
              <a:rPr lang="en-US" b="1" dirty="0">
                <a:latin typeface="Sylfaen" panose="010A0502050306030303" pitchFamily="18" charset="0"/>
                <a:ea typeface="Tahoma" panose="020B0604030504040204" pitchFamily="34" charset="0"/>
                <a:cs typeface="Tahoma" panose="020B0604030504040204" pitchFamily="34" charset="0"/>
              </a:rPr>
              <a:t>Benefits of the Business Opportunity:</a:t>
            </a:r>
            <a:endParaRPr lang="en-US" dirty="0">
              <a:latin typeface="Sylfaen" panose="010A0502050306030303" pitchFamily="18" charset="0"/>
              <a:ea typeface="Tahoma" panose="020B0604030504040204" pitchFamily="34" charset="0"/>
              <a:cs typeface="Tahoma" panose="020B0604030504040204" pitchFamily="34" charset="0"/>
            </a:endParaRPr>
          </a:p>
          <a:p>
            <a:r>
              <a:rPr lang="en-US" b="1" dirty="0">
                <a:latin typeface="Sylfaen" panose="010A0502050306030303" pitchFamily="18" charset="0"/>
                <a:ea typeface="Tahoma" panose="020B0604030504040204" pitchFamily="34" charset="0"/>
                <a:cs typeface="Tahoma" panose="020B0604030504040204" pitchFamily="34" charset="0"/>
              </a:rPr>
              <a:t>Expanded Customer Base</a:t>
            </a:r>
            <a:r>
              <a:rPr lang="en-US" dirty="0">
                <a:latin typeface="Sylfaen" panose="010A0502050306030303" pitchFamily="18" charset="0"/>
                <a:ea typeface="Tahoma" panose="020B0604030504040204" pitchFamily="34" charset="0"/>
                <a:cs typeface="Tahoma" panose="020B0604030504040204" pitchFamily="34" charset="0"/>
              </a:rPr>
              <a:t>: By offering food delivery, the restaurant can reach a broader customer base beyond those who prefer dining in. This includes individuals who prefer the convenience of ordering food to their homes or workplaces.</a:t>
            </a:r>
          </a:p>
          <a:p>
            <a:r>
              <a:rPr lang="en-US" b="1" dirty="0">
                <a:latin typeface="Sylfaen" panose="010A0502050306030303" pitchFamily="18" charset="0"/>
                <a:ea typeface="Tahoma" panose="020B0604030504040204" pitchFamily="34" charset="0"/>
                <a:cs typeface="Tahoma" panose="020B0604030504040204" pitchFamily="34" charset="0"/>
              </a:rPr>
              <a:t>Adaptation to Market Trends</a:t>
            </a:r>
            <a:r>
              <a:rPr lang="en-US" dirty="0">
                <a:latin typeface="Sylfaen" panose="010A0502050306030303" pitchFamily="18" charset="0"/>
                <a:ea typeface="Tahoma" panose="020B0604030504040204" pitchFamily="34" charset="0"/>
                <a:cs typeface="Tahoma" panose="020B0604030504040204" pitchFamily="34" charset="0"/>
              </a:rPr>
              <a:t>: Recognizing the increasing demand for food delivery services, especially during the pandemic, allows the restaurant to align with current market trends.</a:t>
            </a:r>
          </a:p>
          <a:p>
            <a:r>
              <a:rPr lang="en-US" b="1" dirty="0">
                <a:latin typeface="Sylfaen" panose="010A0502050306030303" pitchFamily="18" charset="0"/>
                <a:ea typeface="Tahoma" panose="020B0604030504040204" pitchFamily="34" charset="0"/>
                <a:cs typeface="Tahoma" panose="020B0604030504040204" pitchFamily="34" charset="0"/>
              </a:rPr>
              <a:t>Revenue Diversification</a:t>
            </a:r>
            <a:r>
              <a:rPr lang="en-US" dirty="0">
                <a:latin typeface="Sylfaen" panose="010A0502050306030303" pitchFamily="18" charset="0"/>
                <a:ea typeface="Tahoma" panose="020B0604030504040204" pitchFamily="34" charset="0"/>
                <a:cs typeface="Tahoma" panose="020B0604030504040204" pitchFamily="34" charset="0"/>
              </a:rPr>
              <a:t>: Food delivery services provide an additional revenue stream. This diversification can help stabilize the restaurant's income, especially during periods of reduced dine-in traffic.</a:t>
            </a:r>
          </a:p>
          <a:p>
            <a:r>
              <a:rPr lang="en-US" b="1" dirty="0">
                <a:latin typeface="Sylfaen" panose="010A0502050306030303" pitchFamily="18" charset="0"/>
                <a:ea typeface="Tahoma" panose="020B0604030504040204" pitchFamily="34" charset="0"/>
                <a:cs typeface="Tahoma" panose="020B0604030504040204" pitchFamily="34" charset="0"/>
              </a:rPr>
              <a:t>Enhanced Brand Visibility</a:t>
            </a:r>
            <a:r>
              <a:rPr lang="en-US" dirty="0">
                <a:latin typeface="Sylfaen" panose="010A0502050306030303" pitchFamily="18" charset="0"/>
                <a:ea typeface="Tahoma" panose="020B0604030504040204" pitchFamily="34" charset="0"/>
                <a:cs typeface="Tahoma" panose="020B0604030504040204" pitchFamily="34" charset="0"/>
              </a:rPr>
              <a:t>: Partnering with popular food delivery platforms or creating a dedicated delivery app can increase the restaurant's visibility in the local market and attract new customers.</a:t>
            </a:r>
          </a:p>
          <a:p>
            <a:r>
              <a:rPr lang="en-US" b="1" dirty="0">
                <a:latin typeface="Sylfaen" panose="010A0502050306030303" pitchFamily="18" charset="0"/>
                <a:ea typeface="Tahoma" panose="020B0604030504040204" pitchFamily="34" charset="0"/>
                <a:cs typeface="Tahoma" panose="020B0604030504040204" pitchFamily="34" charset="0"/>
              </a:rPr>
              <a:t>Competitive Advantage</a:t>
            </a:r>
            <a:r>
              <a:rPr lang="en-US" dirty="0">
                <a:latin typeface="Sylfaen" panose="010A0502050306030303" pitchFamily="18" charset="0"/>
                <a:ea typeface="Tahoma" panose="020B0604030504040204" pitchFamily="34" charset="0"/>
                <a:cs typeface="Tahoma" panose="020B0604030504040204" pitchFamily="34" charset="0"/>
              </a:rPr>
              <a:t>: Offering delivery services can give the restaurant a competitive edge over competitors who have not yet ventured into this space.</a:t>
            </a:r>
          </a:p>
          <a:p>
            <a:endParaRPr lang="en-US" dirty="0"/>
          </a:p>
          <a:p>
            <a:endParaRPr lang="en-US" dirty="0"/>
          </a:p>
        </p:txBody>
      </p:sp>
      <p:pic>
        <p:nvPicPr>
          <p:cNvPr id="4" name="Picture 3">
            <a:extLst>
              <a:ext uri="{FF2B5EF4-FFF2-40B4-BE49-F238E27FC236}">
                <a16:creationId xmlns:a16="http://schemas.microsoft.com/office/drawing/2014/main" id="{EBFA5606-3FB1-48EE-AF73-5CC2CB32A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0100" y="2839720"/>
            <a:ext cx="2260600" cy="2260600"/>
          </a:xfrm>
          <a:prstGeom prst="rect">
            <a:avLst/>
          </a:prstGeom>
        </p:spPr>
      </p:pic>
    </p:spTree>
    <p:extLst>
      <p:ext uri="{BB962C8B-B14F-4D97-AF65-F5344CB8AC3E}">
        <p14:creationId xmlns:p14="http://schemas.microsoft.com/office/powerpoint/2010/main" val="115823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53F0-5290-42AA-A7FC-1E214A3F0889}"/>
              </a:ext>
            </a:extLst>
          </p:cNvPr>
          <p:cNvSpPr>
            <a:spLocks noGrp="1"/>
          </p:cNvSpPr>
          <p:nvPr>
            <p:ph type="title"/>
          </p:nvPr>
        </p:nvSpPr>
        <p:spPr/>
        <p:txBody>
          <a:bodyPr>
            <a:normAutofit/>
          </a:bodyPr>
          <a:lstStyle/>
          <a:p>
            <a:r>
              <a:rPr lang="en-US" sz="4400" dirty="0"/>
              <a:t>Business objective and vision statement</a:t>
            </a:r>
          </a:p>
        </p:txBody>
      </p:sp>
      <p:sp>
        <p:nvSpPr>
          <p:cNvPr id="3" name="Content Placeholder 2">
            <a:extLst>
              <a:ext uri="{FF2B5EF4-FFF2-40B4-BE49-F238E27FC236}">
                <a16:creationId xmlns:a16="http://schemas.microsoft.com/office/drawing/2014/main" id="{4EC43E6D-4ECD-4898-A74C-1F9E591342D0}"/>
              </a:ext>
            </a:extLst>
          </p:cNvPr>
          <p:cNvSpPr>
            <a:spLocks noGrp="1"/>
          </p:cNvSpPr>
          <p:nvPr>
            <p:ph idx="1"/>
          </p:nvPr>
        </p:nvSpPr>
        <p:spPr>
          <a:xfrm>
            <a:off x="518474" y="1677971"/>
            <a:ext cx="8405157" cy="4911365"/>
          </a:xfrm>
        </p:spPr>
        <p:txBody>
          <a:bodyPr>
            <a:normAutofit fontScale="70000" lnSpcReduction="20000"/>
          </a:bodyPr>
          <a:lstStyle/>
          <a:p>
            <a:r>
              <a:rPr lang="en-US" b="1" dirty="0"/>
              <a:t>1.3 Business objectives</a:t>
            </a:r>
            <a:endParaRPr lang="en-US" dirty="0"/>
          </a:p>
          <a:p>
            <a:r>
              <a:rPr lang="en-US" dirty="0"/>
              <a:t>Summarize the important business benefits the product will provide in a quantitative and measurable way. </a:t>
            </a:r>
          </a:p>
          <a:p>
            <a:r>
              <a:rPr lang="en-US" b="1" dirty="0"/>
              <a:t>1.4 Vision statement</a:t>
            </a:r>
            <a:endParaRPr lang="en-US" dirty="0"/>
          </a:p>
          <a:p>
            <a:r>
              <a:rPr lang="en-US" dirty="0"/>
              <a:t>Write a concise vision statement that summarizes the long-term purpose and intent of the   product. The vision statement should reflect a balanced view that will satisfy the expectations of diverse stakeholders. It can be somewhat idealistic but should be grounded in the realities of existing or anticipated markets, enterprise architectures, corporate strategic directions, and resource limitations</a:t>
            </a:r>
          </a:p>
          <a:p>
            <a:endParaRPr lang="en-US" dirty="0"/>
          </a:p>
          <a:p>
            <a:r>
              <a:rPr lang="en-US" dirty="0"/>
              <a:t>The following keyword template works well for crafting a product vision statement (Moore 2002):</a:t>
            </a:r>
          </a:p>
          <a:p>
            <a:pPr lvl="0"/>
            <a:r>
              <a:rPr lang="en-US" dirty="0"/>
              <a:t>For  [target customer]</a:t>
            </a:r>
          </a:p>
          <a:p>
            <a:pPr lvl="0"/>
            <a:r>
              <a:rPr lang="en-US" dirty="0"/>
              <a:t>Who  [statement of the need or opportunity]</a:t>
            </a:r>
          </a:p>
          <a:p>
            <a:pPr lvl="0"/>
            <a:r>
              <a:rPr lang="en-US" dirty="0"/>
              <a:t>The  [product name]</a:t>
            </a:r>
          </a:p>
          <a:p>
            <a:pPr lvl="0"/>
            <a:r>
              <a:rPr lang="en-US" dirty="0"/>
              <a:t>Is  [product category]</a:t>
            </a:r>
          </a:p>
          <a:p>
            <a:pPr lvl="0"/>
            <a:r>
              <a:rPr lang="en-US" dirty="0"/>
              <a:t>That  [major capabilities, key benefit, compelling reason to buy or use]</a:t>
            </a:r>
          </a:p>
          <a:p>
            <a:pPr lvl="0"/>
            <a:r>
              <a:rPr lang="en-US" dirty="0"/>
              <a:t>Unlike  [primary competitive alternative, current system, current business process]</a:t>
            </a:r>
          </a:p>
          <a:p>
            <a:pPr lvl="0"/>
            <a:r>
              <a:rPr lang="en-US" dirty="0"/>
              <a:t>Our product  [statement of primary differentiation and advantages of new product]</a:t>
            </a:r>
          </a:p>
          <a:p>
            <a:pPr lvl="0"/>
            <a:endParaRPr lang="en-US" dirty="0"/>
          </a:p>
          <a:p>
            <a:pPr lvl="0"/>
            <a:endParaRPr lang="en-US" dirty="0"/>
          </a:p>
        </p:txBody>
      </p:sp>
      <p:pic>
        <p:nvPicPr>
          <p:cNvPr id="4" name="Picture 3">
            <a:extLst>
              <a:ext uri="{FF2B5EF4-FFF2-40B4-BE49-F238E27FC236}">
                <a16:creationId xmlns:a16="http://schemas.microsoft.com/office/drawing/2014/main" id="{2CE63662-0FEA-455F-8E89-D6B36C112F4F}"/>
              </a:ext>
            </a:extLst>
          </p:cNvPr>
          <p:cNvPicPr/>
          <p:nvPr/>
        </p:nvPicPr>
        <p:blipFill>
          <a:blip r:embed="rId2">
            <a:extLst>
              <a:ext uri="{28A0092B-C50C-407E-A947-70E740481C1C}">
                <a14:useLocalDpi xmlns:a14="http://schemas.microsoft.com/office/drawing/2010/main" val="0"/>
              </a:ext>
            </a:extLst>
          </a:blip>
          <a:srcRect t="5803" b="2232"/>
          <a:stretch>
            <a:fillRect/>
          </a:stretch>
        </p:blipFill>
        <p:spPr bwMode="auto">
          <a:xfrm>
            <a:off x="8923631" y="2301366"/>
            <a:ext cx="3188335" cy="3100705"/>
          </a:xfrm>
          <a:prstGeom prst="rect">
            <a:avLst/>
          </a:prstGeom>
          <a:noFill/>
          <a:ln>
            <a:noFill/>
          </a:ln>
        </p:spPr>
      </p:pic>
      <p:pic>
        <p:nvPicPr>
          <p:cNvPr id="5" name="Picture 2" descr="Bahria University – Official Web Portal">
            <a:extLst>
              <a:ext uri="{FF2B5EF4-FFF2-40B4-BE49-F238E27FC236}">
                <a16:creationId xmlns:a16="http://schemas.microsoft.com/office/drawing/2014/main" id="{9D046A30-C259-493E-BC16-581A54B12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4"/>
            <a:ext cx="2305541" cy="62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2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51B4-93A5-4D0C-B727-DEF335CAC047}"/>
              </a:ext>
            </a:extLst>
          </p:cNvPr>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id="{90C5E074-E82B-4A77-822B-BD7A0C3BE60B}"/>
              </a:ext>
            </a:extLst>
          </p:cNvPr>
          <p:cNvSpPr/>
          <p:nvPr/>
        </p:nvSpPr>
        <p:spPr>
          <a:xfrm>
            <a:off x="1351175" y="2185118"/>
            <a:ext cx="9489649" cy="3594189"/>
          </a:xfrm>
          <a:prstGeom prst="rect">
            <a:avLst/>
          </a:prstGeom>
        </p:spPr>
        <p:txBody>
          <a:bodyPr wrap="square">
            <a:spAutoFit/>
          </a:bodyPr>
          <a:lstStyle/>
          <a:p>
            <a:pPr algn="just">
              <a:lnSpc>
                <a:spcPct val="107000"/>
              </a:lnSpc>
              <a:spcBef>
                <a:spcPts val="1200"/>
              </a:spcBef>
              <a:spcAft>
                <a:spcPts val="800"/>
              </a:spcAft>
            </a:pPr>
            <a:r>
              <a:rPr lang="en-US" dirty="0">
                <a:latin typeface="Times New Roman" panose="02020603050405020304" pitchFamily="18" charset="0"/>
                <a:ea typeface="STKaiti" panose="02010600040101010101" pitchFamily="2" charset="-122"/>
                <a:cs typeface="Tahoma" panose="020B0604030504040204" pitchFamily="34" charset="0"/>
              </a:rPr>
              <a:t>Here’s a sample vision statement for the Chemical Tracking System, with the keywords in boldface:</a:t>
            </a:r>
            <a:endParaRPr lang="en-US" sz="1600" dirty="0">
              <a:latin typeface="Candara" panose="020E0502030303020204" pitchFamily="34" charset="0"/>
              <a:ea typeface="STKaiti" panose="02010600040101010101" pitchFamily="2" charset="-122"/>
              <a:cs typeface="Tahoma" panose="020B0604030504040204" pitchFamily="34" charset="0"/>
            </a:endParaRPr>
          </a:p>
          <a:p>
            <a:pPr algn="just">
              <a:lnSpc>
                <a:spcPct val="107000"/>
              </a:lnSpc>
              <a:spcBef>
                <a:spcPts val="1200"/>
              </a:spcBef>
              <a:spcAft>
                <a:spcPts val="800"/>
              </a:spcAft>
            </a:pPr>
            <a:r>
              <a:rPr lang="en-US" b="1" i="1" dirty="0">
                <a:latin typeface="Times New Roman" panose="02020603050405020304" pitchFamily="18" charset="0"/>
                <a:ea typeface="STKaiti" panose="02010600040101010101" pitchFamily="2" charset="-122"/>
                <a:cs typeface="Tahoma" panose="020B0604030504040204" pitchFamily="34" charset="0"/>
              </a:rPr>
              <a:t>For</a:t>
            </a:r>
            <a:r>
              <a:rPr lang="en-US" i="1" dirty="0">
                <a:latin typeface="Times New Roman" panose="02020603050405020304" pitchFamily="18" charset="0"/>
                <a:ea typeface="STKaiti" panose="02010600040101010101" pitchFamily="2" charset="-122"/>
                <a:cs typeface="Tahoma" panose="020B0604030504040204" pitchFamily="34" charset="0"/>
              </a:rPr>
              <a:t> scientists </a:t>
            </a:r>
            <a:r>
              <a:rPr lang="en-US" b="1" i="1" dirty="0">
                <a:latin typeface="Times New Roman" panose="02020603050405020304" pitchFamily="18" charset="0"/>
                <a:ea typeface="STKaiti" panose="02010600040101010101" pitchFamily="2" charset="-122"/>
                <a:cs typeface="Tahoma" panose="020B0604030504040204" pitchFamily="34" charset="0"/>
              </a:rPr>
              <a:t>who</a:t>
            </a:r>
            <a:r>
              <a:rPr lang="en-US" i="1" dirty="0">
                <a:latin typeface="Times New Roman" panose="02020603050405020304" pitchFamily="18" charset="0"/>
                <a:ea typeface="STKaiti" panose="02010600040101010101" pitchFamily="2" charset="-122"/>
                <a:cs typeface="Tahoma" panose="020B0604030504040204" pitchFamily="34" charset="0"/>
              </a:rPr>
              <a:t> need to request containers of chemicals, </a:t>
            </a:r>
            <a:r>
              <a:rPr lang="en-US" b="1" i="1" dirty="0">
                <a:latin typeface="Times New Roman" panose="02020603050405020304" pitchFamily="18" charset="0"/>
                <a:ea typeface="STKaiti" panose="02010600040101010101" pitchFamily="2" charset="-122"/>
                <a:cs typeface="Tahoma" panose="020B0604030504040204" pitchFamily="34" charset="0"/>
              </a:rPr>
              <a:t>the</a:t>
            </a:r>
            <a:r>
              <a:rPr lang="en-US" i="1" dirty="0">
                <a:latin typeface="Times New Roman" panose="02020603050405020304" pitchFamily="18" charset="0"/>
                <a:ea typeface="STKaiti" panose="02010600040101010101" pitchFamily="2" charset="-122"/>
                <a:cs typeface="Tahoma" panose="020B0604030504040204" pitchFamily="34" charset="0"/>
              </a:rPr>
              <a:t> Chemical Tracking System </a:t>
            </a:r>
            <a:r>
              <a:rPr lang="en-US" b="1" i="1" dirty="0">
                <a:latin typeface="Times New Roman" panose="02020603050405020304" pitchFamily="18" charset="0"/>
                <a:ea typeface="STKaiti" panose="02010600040101010101" pitchFamily="2" charset="-122"/>
                <a:cs typeface="Tahoma" panose="020B0604030504040204" pitchFamily="34" charset="0"/>
              </a:rPr>
              <a:t>is</a:t>
            </a:r>
            <a:r>
              <a:rPr lang="en-US" i="1" dirty="0">
                <a:latin typeface="Times New Roman" panose="02020603050405020304" pitchFamily="18" charset="0"/>
                <a:ea typeface="STKaiti" panose="02010600040101010101" pitchFamily="2" charset="-122"/>
                <a:cs typeface="Tahoma" panose="020B0604030504040204" pitchFamily="34" charset="0"/>
              </a:rPr>
              <a:t> an information system </a:t>
            </a:r>
            <a:r>
              <a:rPr lang="en-US" b="1" i="1" dirty="0">
                <a:latin typeface="Times New Roman" panose="02020603050405020304" pitchFamily="18" charset="0"/>
                <a:ea typeface="STKaiti" panose="02010600040101010101" pitchFamily="2" charset="-122"/>
                <a:cs typeface="Tahoma" panose="020B0604030504040204" pitchFamily="34" charset="0"/>
              </a:rPr>
              <a:t>that </a:t>
            </a:r>
            <a:r>
              <a:rPr lang="en-US" i="1" dirty="0">
                <a:latin typeface="Times New Roman" panose="02020603050405020304" pitchFamily="18" charset="0"/>
                <a:ea typeface="STKaiti" panose="02010600040101010101" pitchFamily="2" charset="-122"/>
                <a:cs typeface="Tahoma" panose="020B0604030504040204" pitchFamily="34" charset="0"/>
              </a:rPr>
              <a:t>will provide a single point of access to the chemical stockroom and to vendors. The system will store the location of every chemical container within the company, the quantity of material remaining in it, and the complete history of each container’s locations and usage. This system will save the company 25 percent on chemical costs in the first year of use by allowing the company to fully exploit chemicals that are already available within the company, dispose of fewer partially used or expired containers, and use a standard chemical purchasing process. </a:t>
            </a:r>
            <a:r>
              <a:rPr lang="en-US" b="1" i="1" dirty="0">
                <a:latin typeface="Times New Roman" panose="02020603050405020304" pitchFamily="18" charset="0"/>
                <a:ea typeface="STKaiti" panose="02010600040101010101" pitchFamily="2" charset="-122"/>
                <a:cs typeface="Tahoma" panose="020B0604030504040204" pitchFamily="34" charset="0"/>
              </a:rPr>
              <a:t>Unlike</a:t>
            </a:r>
            <a:r>
              <a:rPr lang="en-US" i="1" dirty="0">
                <a:latin typeface="Times New Roman" panose="02020603050405020304" pitchFamily="18" charset="0"/>
                <a:ea typeface="STKaiti" panose="02010600040101010101" pitchFamily="2" charset="-122"/>
                <a:cs typeface="Tahoma" panose="020B0604030504040204" pitchFamily="34" charset="0"/>
              </a:rPr>
              <a:t> the current manual ordering processes, </a:t>
            </a:r>
            <a:r>
              <a:rPr lang="en-US" b="1" i="1" dirty="0">
                <a:latin typeface="Times New Roman" panose="02020603050405020304" pitchFamily="18" charset="0"/>
                <a:ea typeface="STKaiti" panose="02010600040101010101" pitchFamily="2" charset="-122"/>
                <a:cs typeface="Tahoma" panose="020B0604030504040204" pitchFamily="34" charset="0"/>
              </a:rPr>
              <a:t>our product</a:t>
            </a:r>
            <a:r>
              <a:rPr lang="en-US" i="1" dirty="0">
                <a:latin typeface="Times New Roman" panose="02020603050405020304" pitchFamily="18" charset="0"/>
                <a:ea typeface="STKaiti" panose="02010600040101010101" pitchFamily="2" charset="-122"/>
                <a:cs typeface="Tahoma" panose="020B0604030504040204" pitchFamily="34" charset="0"/>
              </a:rPr>
              <a:t> will generate all reports required to comply with federal and state government regulations that require the reporting of chemical usage, storage, and disposal</a:t>
            </a:r>
            <a:endParaRPr lang="en-US" sz="1600" dirty="0">
              <a:effectLst/>
              <a:latin typeface="Candara" panose="020E0502030303020204" pitchFamily="34" charset="0"/>
              <a:ea typeface="STKaiti" panose="02010600040101010101" pitchFamily="2" charset="-122"/>
              <a:cs typeface="Tahoma" panose="020B0604030504040204" pitchFamily="34" charset="0"/>
            </a:endParaRPr>
          </a:p>
        </p:txBody>
      </p:sp>
      <p:pic>
        <p:nvPicPr>
          <p:cNvPr id="5" name="Picture 2" descr="Bahria University – Official Web Portal">
            <a:extLst>
              <a:ext uri="{FF2B5EF4-FFF2-40B4-BE49-F238E27FC236}">
                <a16:creationId xmlns:a16="http://schemas.microsoft.com/office/drawing/2014/main" id="{B850D9B6-2169-47AB-B0CF-C2703D227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4"/>
            <a:ext cx="2305541" cy="62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535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C9AA-BED0-47BD-842D-D38FF071F466}"/>
              </a:ext>
            </a:extLst>
          </p:cNvPr>
          <p:cNvSpPr>
            <a:spLocks noGrp="1"/>
          </p:cNvSpPr>
          <p:nvPr>
            <p:ph type="title"/>
          </p:nvPr>
        </p:nvSpPr>
        <p:spPr/>
        <p:txBody>
          <a:bodyPr/>
          <a:lstStyle/>
          <a:p>
            <a:r>
              <a:rPr lang="en-US" dirty="0"/>
              <a:t>Business risk</a:t>
            </a:r>
          </a:p>
        </p:txBody>
      </p:sp>
      <p:sp>
        <p:nvSpPr>
          <p:cNvPr id="3" name="Content Placeholder 2">
            <a:extLst>
              <a:ext uri="{FF2B5EF4-FFF2-40B4-BE49-F238E27FC236}">
                <a16:creationId xmlns:a16="http://schemas.microsoft.com/office/drawing/2014/main" id="{F6A3CED2-C0D5-48D4-A534-49B51A575637}"/>
              </a:ext>
            </a:extLst>
          </p:cNvPr>
          <p:cNvSpPr>
            <a:spLocks noGrp="1"/>
          </p:cNvSpPr>
          <p:nvPr>
            <p:ph idx="1"/>
          </p:nvPr>
        </p:nvSpPr>
        <p:spPr>
          <a:xfrm>
            <a:off x="1069848" y="2121408"/>
            <a:ext cx="6528156" cy="4050792"/>
          </a:xfrm>
        </p:spPr>
        <p:txBody>
          <a:bodyPr/>
          <a:lstStyle/>
          <a:p>
            <a:r>
              <a:rPr lang="en-US" b="1" dirty="0"/>
              <a:t>1.6 Business risks</a:t>
            </a:r>
            <a:endParaRPr lang="en-US" dirty="0"/>
          </a:p>
          <a:p>
            <a:r>
              <a:rPr lang="en-US" dirty="0"/>
              <a:t>Summarize the major business risks associated with developing—or not developing—this product. Risk categories include marketplace competition, timing issues, user acceptance, implementation issues, and possible negative impacts on the business. Business risks are not the same as project risks, which often include resource availability concerns and technology factors. Estimate the potential loss from each risk, the likelihood of it occurring, and any potential mitigation actions</a:t>
            </a:r>
          </a:p>
          <a:p>
            <a:endParaRPr lang="en-US" dirty="0"/>
          </a:p>
        </p:txBody>
      </p:sp>
      <p:pic>
        <p:nvPicPr>
          <p:cNvPr id="4" name="Picture 2" descr="Bahria University – Official Web Portal">
            <a:extLst>
              <a:ext uri="{FF2B5EF4-FFF2-40B4-BE49-F238E27FC236}">
                <a16:creationId xmlns:a16="http://schemas.microsoft.com/office/drawing/2014/main" id="{C9C086AD-C3A2-4CA8-AB42-2E0E506CD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4"/>
            <a:ext cx="2305541" cy="627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6C40B6-FF4D-412D-9B96-3B4AD6EB2EFD}"/>
              </a:ext>
            </a:extLst>
          </p:cNvPr>
          <p:cNvPicPr/>
          <p:nvPr/>
        </p:nvPicPr>
        <p:blipFill>
          <a:blip r:embed="rId3">
            <a:extLst>
              <a:ext uri="{28A0092B-C50C-407E-A947-70E740481C1C}">
                <a14:useLocalDpi xmlns:a14="http://schemas.microsoft.com/office/drawing/2010/main" val="0"/>
              </a:ext>
            </a:extLst>
          </a:blip>
          <a:srcRect t="5803" b="2232"/>
          <a:stretch>
            <a:fillRect/>
          </a:stretch>
        </p:blipFill>
        <p:spPr bwMode="auto">
          <a:xfrm>
            <a:off x="8923631" y="2301366"/>
            <a:ext cx="3188335" cy="3100705"/>
          </a:xfrm>
          <a:prstGeom prst="rect">
            <a:avLst/>
          </a:prstGeom>
          <a:noFill/>
          <a:ln>
            <a:noFill/>
          </a:ln>
        </p:spPr>
      </p:pic>
    </p:spTree>
    <p:extLst>
      <p:ext uri="{BB962C8B-B14F-4D97-AF65-F5344CB8AC3E}">
        <p14:creationId xmlns:p14="http://schemas.microsoft.com/office/powerpoint/2010/main" val="1512953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23F7-1D13-4A62-9D36-BCFE9C019A9B}"/>
              </a:ext>
            </a:extLst>
          </p:cNvPr>
          <p:cNvSpPr>
            <a:spLocks noGrp="1"/>
          </p:cNvSpPr>
          <p:nvPr>
            <p:ph type="title"/>
          </p:nvPr>
        </p:nvSpPr>
        <p:spPr/>
        <p:txBody>
          <a:bodyPr/>
          <a:lstStyle/>
          <a:p>
            <a:r>
              <a:rPr lang="en-US" dirty="0"/>
              <a:t>Real world example</a:t>
            </a:r>
          </a:p>
        </p:txBody>
      </p:sp>
      <p:sp>
        <p:nvSpPr>
          <p:cNvPr id="3" name="Content Placeholder 2">
            <a:extLst>
              <a:ext uri="{FF2B5EF4-FFF2-40B4-BE49-F238E27FC236}">
                <a16:creationId xmlns:a16="http://schemas.microsoft.com/office/drawing/2014/main" id="{6C2B9BE8-49E5-4CEA-804F-8651ACCBA29D}"/>
              </a:ext>
            </a:extLst>
          </p:cNvPr>
          <p:cNvSpPr>
            <a:spLocks noGrp="1"/>
          </p:cNvSpPr>
          <p:nvPr>
            <p:ph idx="1"/>
          </p:nvPr>
        </p:nvSpPr>
        <p:spPr/>
        <p:txBody>
          <a:bodyPr>
            <a:normAutofit fontScale="70000" lnSpcReduction="20000"/>
          </a:bodyPr>
          <a:lstStyle/>
          <a:p>
            <a:r>
              <a:rPr lang="en-US" b="1" dirty="0"/>
              <a:t>Market Risk</a:t>
            </a:r>
            <a:r>
              <a:rPr lang="en-US" dirty="0"/>
              <a:t>: Changes in market conditions, customer preferences, or industry trends can impact sales and profitability.</a:t>
            </a:r>
          </a:p>
          <a:p>
            <a:r>
              <a:rPr lang="en-US" b="1" dirty="0"/>
              <a:t>Financial Risk</a:t>
            </a:r>
            <a:r>
              <a:rPr lang="en-US" dirty="0"/>
              <a:t>: This includes risks related to funding, such as debt obligations, interest rate fluctuations, or lack of capital for expansion.</a:t>
            </a:r>
          </a:p>
          <a:p>
            <a:r>
              <a:rPr lang="en-US" b="1" dirty="0"/>
              <a:t>Operational Risk</a:t>
            </a:r>
            <a:r>
              <a:rPr lang="en-US" dirty="0"/>
              <a:t>: Issues with day-to-day operations, such as supply chain disruptions, technology failures, or employee errors, can disrupt business activities.</a:t>
            </a:r>
          </a:p>
          <a:p>
            <a:r>
              <a:rPr lang="en-US" b="1" dirty="0"/>
              <a:t>Compliance and Regulatory Risk</a:t>
            </a:r>
            <a:r>
              <a:rPr lang="en-US" dirty="0"/>
              <a:t>: Failing to comply with laws and regulations can lead to legal consequences, fines, or damage to the company's reputation.</a:t>
            </a:r>
          </a:p>
          <a:p>
            <a:r>
              <a:rPr lang="en-US" b="1" dirty="0"/>
              <a:t>Reputation Risk</a:t>
            </a:r>
            <a:r>
              <a:rPr lang="en-US" dirty="0"/>
              <a:t>: Negative publicity, customer complaints, or ethical concerns can harm a company's reputation.</a:t>
            </a:r>
          </a:p>
          <a:p>
            <a:r>
              <a:rPr lang="en-US" b="1" dirty="0"/>
              <a:t>Competitive Risk</a:t>
            </a:r>
            <a:r>
              <a:rPr lang="en-US" dirty="0"/>
              <a:t>: Increased competition can erode market share and pricing power.</a:t>
            </a:r>
          </a:p>
          <a:p>
            <a:r>
              <a:rPr lang="en-US" b="1" dirty="0"/>
              <a:t>Cybersecurity Risk</a:t>
            </a:r>
            <a:r>
              <a:rPr lang="en-US" dirty="0"/>
              <a:t>: Data breaches and cyberattacks can result in data loss, financial losses, and damage to the company's reputation.</a:t>
            </a:r>
          </a:p>
          <a:p>
            <a:r>
              <a:rPr lang="en-US" b="1" dirty="0"/>
              <a:t>Economic Risk</a:t>
            </a:r>
            <a:r>
              <a:rPr lang="en-US" dirty="0"/>
              <a:t>: Economic downturns, inflation, or currency fluctuations can affect revenue and costs.</a:t>
            </a:r>
          </a:p>
          <a:p>
            <a:r>
              <a:rPr lang="en-US" b="1" dirty="0"/>
              <a:t>Supply Chain Risk</a:t>
            </a:r>
            <a:r>
              <a:rPr lang="en-US" dirty="0"/>
              <a:t>: Disruptions in the supply chain due to factors like natural disasters or geopolitical events can impact production and delivery.</a:t>
            </a:r>
          </a:p>
          <a:p>
            <a:r>
              <a:rPr lang="en-US" b="1" dirty="0"/>
              <a:t>Talent and Human Resource Risk</a:t>
            </a:r>
            <a:r>
              <a:rPr lang="en-US" dirty="0"/>
              <a:t>: Challenges in hiring, retaining, and managing talent can affect business performance.</a:t>
            </a:r>
          </a:p>
          <a:p>
            <a:endParaRPr lang="en-US" dirty="0"/>
          </a:p>
        </p:txBody>
      </p:sp>
    </p:spTree>
    <p:extLst>
      <p:ext uri="{BB962C8B-B14F-4D97-AF65-F5344CB8AC3E}">
        <p14:creationId xmlns:p14="http://schemas.microsoft.com/office/powerpoint/2010/main" val="189163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C9AA-BED0-47BD-842D-D38FF071F466}"/>
              </a:ext>
            </a:extLst>
          </p:cNvPr>
          <p:cNvSpPr>
            <a:spLocks noGrp="1"/>
          </p:cNvSpPr>
          <p:nvPr>
            <p:ph type="title"/>
          </p:nvPr>
        </p:nvSpPr>
        <p:spPr>
          <a:xfrm>
            <a:off x="1069848" y="484632"/>
            <a:ext cx="10657096" cy="1609344"/>
          </a:xfrm>
        </p:spPr>
        <p:txBody>
          <a:bodyPr/>
          <a:lstStyle/>
          <a:p>
            <a:r>
              <a:rPr lang="en-US" dirty="0"/>
              <a:t>Business assumptions and dependencies</a:t>
            </a:r>
          </a:p>
        </p:txBody>
      </p:sp>
      <p:sp>
        <p:nvSpPr>
          <p:cNvPr id="3" name="Content Placeholder 2">
            <a:extLst>
              <a:ext uri="{FF2B5EF4-FFF2-40B4-BE49-F238E27FC236}">
                <a16:creationId xmlns:a16="http://schemas.microsoft.com/office/drawing/2014/main" id="{F6A3CED2-C0D5-48D4-A534-49B51A575637}"/>
              </a:ext>
            </a:extLst>
          </p:cNvPr>
          <p:cNvSpPr>
            <a:spLocks noGrp="1"/>
          </p:cNvSpPr>
          <p:nvPr>
            <p:ph idx="1"/>
          </p:nvPr>
        </p:nvSpPr>
        <p:spPr>
          <a:xfrm>
            <a:off x="1069847" y="2121408"/>
            <a:ext cx="7659373" cy="4050792"/>
          </a:xfrm>
        </p:spPr>
        <p:txBody>
          <a:bodyPr>
            <a:normAutofit fontScale="70000" lnSpcReduction="20000"/>
          </a:bodyPr>
          <a:lstStyle/>
          <a:p>
            <a:r>
              <a:rPr lang="en-US" b="1" dirty="0"/>
              <a:t>1.7 Business assumptions and dependencies</a:t>
            </a:r>
            <a:endParaRPr lang="en-US" dirty="0"/>
          </a:p>
          <a:p>
            <a:r>
              <a:rPr lang="en-US" dirty="0"/>
              <a:t>Assumptions in business refer to unverified statements considered true in the absence of concrete evidence.</a:t>
            </a:r>
          </a:p>
          <a:p>
            <a:r>
              <a:rPr lang="en-US" dirty="0"/>
              <a:t>Business assumptions are closely tied to business requirements and can impact the achievement of objectives.</a:t>
            </a:r>
          </a:p>
          <a:p>
            <a:r>
              <a:rPr lang="en-US" dirty="0"/>
              <a:t>Incorrect assumptions may necessitate scope adjustments, scheduling changes, or the initiation of additional projects.</a:t>
            </a:r>
          </a:p>
          <a:p>
            <a:r>
              <a:rPr lang="en-US" dirty="0"/>
              <a:t>Stakeholders should document the assumptions made during project conception and scope definition.</a:t>
            </a:r>
          </a:p>
          <a:p>
            <a:r>
              <a:rPr lang="en-US" dirty="0"/>
              <a:t>Major dependencies on external factors, such as industry standards, government regulations, third-party suppliers, or partner contributions, should also be recorded.</a:t>
            </a:r>
          </a:p>
          <a:p>
            <a:r>
              <a:rPr lang="en-US" dirty="0"/>
              <a:t>Some business assumptions and dependencies may evolve into project risks that require ongoing monitoring.</a:t>
            </a:r>
          </a:p>
          <a:p>
            <a:r>
              <a:rPr lang="en-US" dirty="0"/>
              <a:t>Broken dependencies frequently lead to project delays, highlighting their critical importance.</a:t>
            </a:r>
          </a:p>
          <a:p>
            <a:r>
              <a:rPr lang="en-US" dirty="0"/>
              <a:t>Stakeholders should understand the potential impacts of untrue assumptions or broken dependencies on the project's success.</a:t>
            </a:r>
          </a:p>
        </p:txBody>
      </p:sp>
      <p:pic>
        <p:nvPicPr>
          <p:cNvPr id="4" name="Picture 2" descr="Bahria University – Official Web Portal">
            <a:extLst>
              <a:ext uri="{FF2B5EF4-FFF2-40B4-BE49-F238E27FC236}">
                <a16:creationId xmlns:a16="http://schemas.microsoft.com/office/drawing/2014/main" id="{C9C086AD-C3A2-4CA8-AB42-2E0E506CD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4"/>
            <a:ext cx="2305541" cy="6273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6C40B6-FF4D-412D-9B96-3B4AD6EB2EFD}"/>
              </a:ext>
            </a:extLst>
          </p:cNvPr>
          <p:cNvPicPr/>
          <p:nvPr/>
        </p:nvPicPr>
        <p:blipFill>
          <a:blip r:embed="rId3">
            <a:extLst>
              <a:ext uri="{28A0092B-C50C-407E-A947-70E740481C1C}">
                <a14:useLocalDpi xmlns:a14="http://schemas.microsoft.com/office/drawing/2010/main" val="0"/>
              </a:ext>
            </a:extLst>
          </a:blip>
          <a:srcRect t="5803" b="2232"/>
          <a:stretch>
            <a:fillRect/>
          </a:stretch>
        </p:blipFill>
        <p:spPr bwMode="auto">
          <a:xfrm>
            <a:off x="8923631" y="2301366"/>
            <a:ext cx="3188335" cy="3100705"/>
          </a:xfrm>
          <a:prstGeom prst="rect">
            <a:avLst/>
          </a:prstGeom>
          <a:noFill/>
          <a:ln>
            <a:noFill/>
          </a:ln>
        </p:spPr>
      </p:pic>
    </p:spTree>
    <p:extLst>
      <p:ext uri="{BB962C8B-B14F-4D97-AF65-F5344CB8AC3E}">
        <p14:creationId xmlns:p14="http://schemas.microsoft.com/office/powerpoint/2010/main" val="63897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01D30-C062-4330-9F5B-5528500B35EF}"/>
              </a:ext>
            </a:extLst>
          </p:cNvPr>
          <p:cNvSpPr>
            <a:spLocks noGrp="1"/>
          </p:cNvSpPr>
          <p:nvPr>
            <p:ph type="title"/>
          </p:nvPr>
        </p:nvSpPr>
        <p:spPr>
          <a:xfrm>
            <a:off x="1066800" y="763070"/>
            <a:ext cx="10058400" cy="1609344"/>
          </a:xfrm>
        </p:spPr>
        <p:txBody>
          <a:bodyPr>
            <a:noAutofit/>
          </a:bodyPr>
          <a:lstStyle/>
          <a:p>
            <a:r>
              <a:rPr lang="en-US" sz="3600" dirty="0"/>
              <a:t>Appendix B includes an example vision and </a:t>
            </a:r>
            <a:r>
              <a:rPr lang="en-US" sz="3600" b="1" u="sng" dirty="0"/>
              <a:t>scope document</a:t>
            </a:r>
            <a:r>
              <a:rPr lang="en-US" sz="3600" dirty="0"/>
              <a:t> written according to this template.</a:t>
            </a:r>
            <a:br>
              <a:rPr lang="en-US" sz="3600" dirty="0"/>
            </a:br>
            <a:endParaRPr lang="en-US" sz="3600" dirty="0"/>
          </a:p>
        </p:txBody>
      </p:sp>
      <p:pic>
        <p:nvPicPr>
          <p:cNvPr id="4" name="Content Placeholder 3">
            <a:extLst>
              <a:ext uri="{FF2B5EF4-FFF2-40B4-BE49-F238E27FC236}">
                <a16:creationId xmlns:a16="http://schemas.microsoft.com/office/drawing/2014/main" id="{4E0BF2A2-F06D-48F6-AD5E-8141EE3CFBA6}"/>
              </a:ext>
            </a:extLst>
          </p:cNvPr>
          <p:cNvPicPr>
            <a:picLocks noGrp="1"/>
          </p:cNvPicPr>
          <p:nvPr>
            <p:ph idx="1"/>
          </p:nvPr>
        </p:nvPicPr>
        <p:blipFill>
          <a:blip r:embed="rId2">
            <a:extLst>
              <a:ext uri="{28A0092B-C50C-407E-A947-70E740481C1C}">
                <a14:useLocalDpi xmlns:a14="http://schemas.microsoft.com/office/drawing/2010/main" val="0"/>
              </a:ext>
            </a:extLst>
          </a:blip>
          <a:srcRect t="5803" b="2232"/>
          <a:stretch>
            <a:fillRect/>
          </a:stretch>
        </p:blipFill>
        <p:spPr bwMode="auto">
          <a:xfrm>
            <a:off x="4076700" y="2343204"/>
            <a:ext cx="4038600" cy="3924330"/>
          </a:xfrm>
          <a:prstGeom prst="rect">
            <a:avLst/>
          </a:prstGeom>
          <a:noFill/>
          <a:ln>
            <a:noFill/>
          </a:ln>
        </p:spPr>
      </p:pic>
      <p:pic>
        <p:nvPicPr>
          <p:cNvPr id="5" name="Picture 2" descr="Bahria University – Official Web Portal">
            <a:extLst>
              <a:ext uri="{FF2B5EF4-FFF2-40B4-BE49-F238E27FC236}">
                <a16:creationId xmlns:a16="http://schemas.microsoft.com/office/drawing/2014/main" id="{ED0B51C6-EA42-4011-A95F-3A63FA39B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3"/>
            <a:ext cx="2220700" cy="60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123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0A89-ECDA-40B6-87C0-158B1F9F62ED}"/>
              </a:ext>
            </a:extLst>
          </p:cNvPr>
          <p:cNvSpPr>
            <a:spLocks noGrp="1"/>
          </p:cNvSpPr>
          <p:nvPr>
            <p:ph type="title"/>
          </p:nvPr>
        </p:nvSpPr>
        <p:spPr>
          <a:xfrm>
            <a:off x="400545" y="1087947"/>
            <a:ext cx="10058400" cy="1609344"/>
          </a:xfrm>
        </p:spPr>
        <p:txBody>
          <a:bodyPr/>
          <a:lstStyle/>
          <a:p>
            <a:r>
              <a:rPr lang="en-US" b="1" dirty="0"/>
              <a:t>Scope and limitations</a:t>
            </a:r>
            <a:br>
              <a:rPr lang="en-US" dirty="0"/>
            </a:br>
            <a:endParaRPr lang="en-US" dirty="0"/>
          </a:p>
        </p:txBody>
      </p:sp>
      <p:sp>
        <p:nvSpPr>
          <p:cNvPr id="3" name="Content Placeholder 2">
            <a:extLst>
              <a:ext uri="{FF2B5EF4-FFF2-40B4-BE49-F238E27FC236}">
                <a16:creationId xmlns:a16="http://schemas.microsoft.com/office/drawing/2014/main" id="{295A5A41-98F4-43ED-A477-BD4C38E01645}"/>
              </a:ext>
            </a:extLst>
          </p:cNvPr>
          <p:cNvSpPr>
            <a:spLocks noGrp="1"/>
          </p:cNvSpPr>
          <p:nvPr>
            <p:ph idx="1"/>
          </p:nvPr>
        </p:nvSpPr>
        <p:spPr>
          <a:xfrm>
            <a:off x="400545" y="2262810"/>
            <a:ext cx="8168420" cy="3864613"/>
          </a:xfrm>
        </p:spPr>
        <p:txBody>
          <a:bodyPr>
            <a:normAutofit fontScale="77500" lnSpcReduction="20000"/>
          </a:bodyPr>
          <a:lstStyle/>
          <a:p>
            <a:r>
              <a:rPr lang="en-US" dirty="0"/>
              <a:t>In both chemistry and software projects, defining scope and limitations is crucial.</a:t>
            </a:r>
          </a:p>
          <a:p>
            <a:r>
              <a:rPr lang="en-US" dirty="0"/>
              <a:t>Just as a </a:t>
            </a:r>
            <a:r>
              <a:rPr lang="en-US" dirty="0">
                <a:highlight>
                  <a:srgbClr val="FFFF00"/>
                </a:highlight>
              </a:rPr>
              <a:t>chemist outlines what a new reaction can and cannot achieve</a:t>
            </a:r>
            <a:r>
              <a:rPr lang="en-US" dirty="0"/>
              <a:t>, a </a:t>
            </a:r>
            <a:r>
              <a:rPr lang="en-US" dirty="0">
                <a:highlight>
                  <a:srgbClr val="00FFFF"/>
                </a:highlight>
              </a:rPr>
              <a:t>software project must specify its solution's boundaries.</a:t>
            </a:r>
          </a:p>
          <a:p>
            <a:r>
              <a:rPr lang="en-US" dirty="0">
                <a:highlight>
                  <a:srgbClr val="C0C0C0"/>
                </a:highlight>
              </a:rPr>
              <a:t>Establishing business requirements</a:t>
            </a:r>
            <a:r>
              <a:rPr lang="en-US" dirty="0"/>
              <a:t> is essential to </a:t>
            </a:r>
            <a:r>
              <a:rPr lang="en-US" dirty="0">
                <a:highlight>
                  <a:srgbClr val="FFFF00"/>
                </a:highlight>
              </a:rPr>
              <a:t>prevent scope creep</a:t>
            </a:r>
            <a:r>
              <a:rPr lang="en-US" dirty="0"/>
              <a:t>, which is the uncontrolled expansion of project functionality.</a:t>
            </a:r>
          </a:p>
          <a:p>
            <a:r>
              <a:rPr lang="en-US" dirty="0"/>
              <a:t>Scope defines the concept and range of the proposed solution, while limitations clarify what the product will not include.</a:t>
            </a:r>
          </a:p>
          <a:p>
            <a:r>
              <a:rPr lang="en-US" dirty="0"/>
              <a:t>Clearly defined scope and limitations manage stakeholder expectations and prevent costly or out-of-scope feature requests.</a:t>
            </a:r>
          </a:p>
          <a:p>
            <a:r>
              <a:rPr lang="en-US" dirty="0"/>
              <a:t>Scope is determined at different levels, from high-level business objectives to detailed functional requirements.</a:t>
            </a:r>
          </a:p>
          <a:p>
            <a:r>
              <a:rPr lang="en-US" dirty="0"/>
              <a:t>Each lower-level scope must align with and stay within the boundaries of the level above it.</a:t>
            </a:r>
          </a:p>
          <a:p>
            <a:r>
              <a:rPr lang="en-US" dirty="0"/>
              <a:t>For example, functional requirements must relate to user requirements, which in turn must align with the project's business objectives.</a:t>
            </a:r>
          </a:p>
        </p:txBody>
      </p:sp>
      <p:pic>
        <p:nvPicPr>
          <p:cNvPr id="4" name="Picture 3">
            <a:extLst>
              <a:ext uri="{FF2B5EF4-FFF2-40B4-BE49-F238E27FC236}">
                <a16:creationId xmlns:a16="http://schemas.microsoft.com/office/drawing/2014/main" id="{EB210F89-65E7-4EFB-A9E2-2253266E7F64}"/>
              </a:ext>
            </a:extLst>
          </p:cNvPr>
          <p:cNvPicPr>
            <a:picLocks noChangeAspect="1"/>
          </p:cNvPicPr>
          <p:nvPr/>
        </p:nvPicPr>
        <p:blipFill>
          <a:blip r:embed="rId2"/>
          <a:stretch>
            <a:fillRect/>
          </a:stretch>
        </p:blipFill>
        <p:spPr>
          <a:xfrm>
            <a:off x="8564691" y="2093976"/>
            <a:ext cx="3496119" cy="3496119"/>
          </a:xfrm>
          <a:prstGeom prst="rect">
            <a:avLst/>
          </a:prstGeom>
        </p:spPr>
      </p:pic>
      <p:pic>
        <p:nvPicPr>
          <p:cNvPr id="5" name="Picture 2" descr="Bahria University – Official Web Portal">
            <a:extLst>
              <a:ext uri="{FF2B5EF4-FFF2-40B4-BE49-F238E27FC236}">
                <a16:creationId xmlns:a16="http://schemas.microsoft.com/office/drawing/2014/main" id="{45461DC7-AB1F-48EE-964D-04E06D9BF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3"/>
            <a:ext cx="2220700" cy="60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239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2E9E-1160-4FC4-A04F-A68CC6B59780}"/>
              </a:ext>
            </a:extLst>
          </p:cNvPr>
          <p:cNvSpPr>
            <a:spLocks noGrp="1"/>
          </p:cNvSpPr>
          <p:nvPr>
            <p:ph type="title"/>
          </p:nvPr>
        </p:nvSpPr>
        <p:spPr/>
        <p:txBody>
          <a:bodyPr/>
          <a:lstStyle/>
          <a:p>
            <a:r>
              <a:rPr lang="en-US" dirty="0"/>
              <a:t>Major features:</a:t>
            </a:r>
          </a:p>
        </p:txBody>
      </p:sp>
      <p:sp>
        <p:nvSpPr>
          <p:cNvPr id="3" name="Content Placeholder 2">
            <a:extLst>
              <a:ext uri="{FF2B5EF4-FFF2-40B4-BE49-F238E27FC236}">
                <a16:creationId xmlns:a16="http://schemas.microsoft.com/office/drawing/2014/main" id="{37F24333-73C2-4413-B742-2C6037B86C63}"/>
              </a:ext>
            </a:extLst>
          </p:cNvPr>
          <p:cNvSpPr>
            <a:spLocks noGrp="1"/>
          </p:cNvSpPr>
          <p:nvPr>
            <p:ph idx="1"/>
          </p:nvPr>
        </p:nvSpPr>
        <p:spPr>
          <a:xfrm>
            <a:off x="1069848" y="2121408"/>
            <a:ext cx="8988552" cy="3270724"/>
          </a:xfrm>
        </p:spPr>
        <p:txBody>
          <a:bodyPr/>
          <a:lstStyle/>
          <a:p>
            <a:r>
              <a:rPr lang="en-US" dirty="0"/>
              <a:t>List the product’s major features or user capabilities, emphasizing those that distinguish it from previous or competing products. Think about how users will use the features, to ensure that the list is complete and that it does not include unnecessary features that sound interesting but don’t provide customer value. Give each feature a unique and persistent label to permit tracing it to other system elements. You might include a feature tree diagram, as described later in this chapter.</a:t>
            </a:r>
          </a:p>
          <a:p>
            <a:endParaRPr lang="en-US" dirty="0"/>
          </a:p>
        </p:txBody>
      </p:sp>
      <p:pic>
        <p:nvPicPr>
          <p:cNvPr id="4" name="Picture 3">
            <a:extLst>
              <a:ext uri="{FF2B5EF4-FFF2-40B4-BE49-F238E27FC236}">
                <a16:creationId xmlns:a16="http://schemas.microsoft.com/office/drawing/2014/main" id="{7F666679-6C80-428A-8C53-AD30984DAE62}"/>
              </a:ext>
            </a:extLst>
          </p:cNvPr>
          <p:cNvPicPr>
            <a:picLocks noChangeAspect="1"/>
          </p:cNvPicPr>
          <p:nvPr/>
        </p:nvPicPr>
        <p:blipFill>
          <a:blip r:embed="rId2"/>
          <a:stretch>
            <a:fillRect/>
          </a:stretch>
        </p:blipFill>
        <p:spPr>
          <a:xfrm>
            <a:off x="7673419" y="3429000"/>
            <a:ext cx="4023768" cy="4023768"/>
          </a:xfrm>
          <a:prstGeom prst="rect">
            <a:avLst/>
          </a:prstGeom>
        </p:spPr>
      </p:pic>
      <p:pic>
        <p:nvPicPr>
          <p:cNvPr id="5" name="Picture 2" descr="Bahria University – Official Web Portal">
            <a:extLst>
              <a:ext uri="{FF2B5EF4-FFF2-40B4-BE49-F238E27FC236}">
                <a16:creationId xmlns:a16="http://schemas.microsoft.com/office/drawing/2014/main" id="{7F4D8D19-F6CE-440A-8AE5-AA69B484C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3"/>
            <a:ext cx="2220700" cy="60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72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0C62-EA08-4D07-94EF-F360C937943A}"/>
              </a:ext>
            </a:extLst>
          </p:cNvPr>
          <p:cNvSpPr>
            <a:spLocks noGrp="1"/>
          </p:cNvSpPr>
          <p:nvPr>
            <p:ph type="title"/>
          </p:nvPr>
        </p:nvSpPr>
        <p:spPr/>
        <p:txBody>
          <a:bodyPr/>
          <a:lstStyle/>
          <a:p>
            <a:r>
              <a:rPr lang="en-US" dirty="0"/>
              <a:t>Scope and initial release:</a:t>
            </a:r>
          </a:p>
        </p:txBody>
      </p:sp>
      <p:sp>
        <p:nvSpPr>
          <p:cNvPr id="3" name="Content Placeholder 2">
            <a:extLst>
              <a:ext uri="{FF2B5EF4-FFF2-40B4-BE49-F238E27FC236}">
                <a16:creationId xmlns:a16="http://schemas.microsoft.com/office/drawing/2014/main" id="{87EEE7FE-BFA1-462F-B6A0-F60988A666D4}"/>
              </a:ext>
            </a:extLst>
          </p:cNvPr>
          <p:cNvSpPr>
            <a:spLocks noGrp="1"/>
          </p:cNvSpPr>
          <p:nvPr>
            <p:ph idx="1"/>
          </p:nvPr>
        </p:nvSpPr>
        <p:spPr>
          <a:xfrm>
            <a:off x="1069848" y="2121408"/>
            <a:ext cx="6688412" cy="3694930"/>
          </a:xfrm>
        </p:spPr>
        <p:txBody>
          <a:bodyPr>
            <a:normAutofit fontScale="77500" lnSpcReduction="20000"/>
          </a:bodyPr>
          <a:lstStyle/>
          <a:p>
            <a:r>
              <a:rPr lang="en-US" dirty="0"/>
              <a:t>The scope of the initial product release outlines the planned capabilities to be included.</a:t>
            </a:r>
          </a:p>
          <a:p>
            <a:r>
              <a:rPr lang="en-US" dirty="0"/>
              <a:t>Scope can be defined in terms of features, user stories, use cases, use case flows, or external events.</a:t>
            </a:r>
          </a:p>
          <a:p>
            <a:r>
              <a:rPr lang="en-US" dirty="0"/>
              <a:t>Quality characteristics necessary for the product to deliver intended benefits to user classes should be described.</a:t>
            </a:r>
          </a:p>
          <a:p>
            <a:r>
              <a:rPr lang="en-US" dirty="0"/>
              <a:t>Avoid the temptation to include every potential feature in the first release to prevent bloatware and schedule delays.</a:t>
            </a:r>
          </a:p>
          <a:p>
            <a:r>
              <a:rPr lang="en-US" dirty="0"/>
              <a:t>Focus on features that provide the most value at an acceptable cost and within a reasonable time frame.</a:t>
            </a:r>
          </a:p>
          <a:p>
            <a:r>
              <a:rPr lang="en-US" dirty="0"/>
              <a:t>An example is given where a package delivery software's initial release prioritized reliability over speed, aesthetics, or ease of use.</a:t>
            </a:r>
          </a:p>
          <a:p>
            <a:r>
              <a:rPr lang="en-US" dirty="0"/>
              <a:t>Nonfunctional requirements, especially those impacting architecture, should not be neglected in the initial release to avoid costly re-architecting in the future.</a:t>
            </a:r>
          </a:p>
          <a:p>
            <a:endParaRPr lang="en-US" dirty="0"/>
          </a:p>
        </p:txBody>
      </p:sp>
      <p:pic>
        <p:nvPicPr>
          <p:cNvPr id="4" name="Picture 3">
            <a:extLst>
              <a:ext uri="{FF2B5EF4-FFF2-40B4-BE49-F238E27FC236}">
                <a16:creationId xmlns:a16="http://schemas.microsoft.com/office/drawing/2014/main" id="{0A753E12-5E73-4D26-9CBD-1F6E207FF9FF}"/>
              </a:ext>
            </a:extLst>
          </p:cNvPr>
          <p:cNvPicPr>
            <a:picLocks noChangeAspect="1"/>
          </p:cNvPicPr>
          <p:nvPr/>
        </p:nvPicPr>
        <p:blipFill>
          <a:blip r:embed="rId2"/>
          <a:stretch>
            <a:fillRect/>
          </a:stretch>
        </p:blipFill>
        <p:spPr>
          <a:xfrm>
            <a:off x="8044991" y="1942770"/>
            <a:ext cx="4430598" cy="4430598"/>
          </a:xfrm>
          <a:prstGeom prst="rect">
            <a:avLst/>
          </a:prstGeom>
        </p:spPr>
      </p:pic>
      <p:pic>
        <p:nvPicPr>
          <p:cNvPr id="5" name="Picture 2" descr="Bahria University – Official Web Portal">
            <a:extLst>
              <a:ext uri="{FF2B5EF4-FFF2-40B4-BE49-F238E27FC236}">
                <a16:creationId xmlns:a16="http://schemas.microsoft.com/office/drawing/2014/main" id="{631BF548-2603-419F-AA5F-C1FD908EA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3"/>
            <a:ext cx="2220700" cy="60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66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4276-6775-4B9F-BBB0-16A8F5619876}"/>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691222F-1E3D-40E5-9CE5-C0557327F6E8}"/>
              </a:ext>
            </a:extLst>
          </p:cNvPr>
          <p:cNvSpPr>
            <a:spLocks noGrp="1"/>
          </p:cNvSpPr>
          <p:nvPr>
            <p:ph idx="1"/>
          </p:nvPr>
        </p:nvSpPr>
        <p:spPr>
          <a:xfrm>
            <a:off x="815325" y="2168542"/>
            <a:ext cx="6848667" cy="4050792"/>
          </a:xfrm>
        </p:spPr>
        <p:txBody>
          <a:bodyPr>
            <a:normAutofit/>
          </a:bodyPr>
          <a:lstStyle/>
          <a:p>
            <a:r>
              <a:rPr lang="en-US" dirty="0"/>
              <a:t>After completing this lab the student should be able to:</a:t>
            </a:r>
          </a:p>
          <a:p>
            <a:endParaRPr lang="en-US" dirty="0"/>
          </a:p>
          <a:p>
            <a:pPr lvl="0"/>
            <a:r>
              <a:rPr lang="en-US" dirty="0"/>
              <a:t>Clearly understand the purpose writing Vision and Scope Document.</a:t>
            </a:r>
          </a:p>
          <a:p>
            <a:pPr marL="0" lvl="0" indent="0">
              <a:buNone/>
            </a:pPr>
            <a:endParaRPr lang="en-US" dirty="0"/>
          </a:p>
          <a:p>
            <a:r>
              <a:rPr lang="en-US" sz="2400" i="1" dirty="0"/>
              <a:t>To elicit and document the Vision and Scope Business Requirements of a project.</a:t>
            </a:r>
          </a:p>
          <a:p>
            <a:endParaRPr lang="en-US" dirty="0"/>
          </a:p>
        </p:txBody>
      </p:sp>
      <p:pic>
        <p:nvPicPr>
          <p:cNvPr id="5" name="Picture 4">
            <a:extLst>
              <a:ext uri="{FF2B5EF4-FFF2-40B4-BE49-F238E27FC236}">
                <a16:creationId xmlns:a16="http://schemas.microsoft.com/office/drawing/2014/main" id="{FAF3501B-325D-4EEC-A245-9971C7F3B6DA}"/>
              </a:ext>
            </a:extLst>
          </p:cNvPr>
          <p:cNvPicPr>
            <a:picLocks noChangeAspect="1"/>
          </p:cNvPicPr>
          <p:nvPr/>
        </p:nvPicPr>
        <p:blipFill>
          <a:blip r:embed="rId2"/>
          <a:stretch>
            <a:fillRect/>
          </a:stretch>
        </p:blipFill>
        <p:spPr>
          <a:xfrm>
            <a:off x="7070103" y="732934"/>
            <a:ext cx="5000134" cy="5000134"/>
          </a:xfrm>
          <a:prstGeom prst="rect">
            <a:avLst/>
          </a:prstGeom>
        </p:spPr>
      </p:pic>
      <p:pic>
        <p:nvPicPr>
          <p:cNvPr id="6" name="Picture 2" descr="Bahria University – Official Web Portal">
            <a:extLst>
              <a:ext uri="{FF2B5EF4-FFF2-40B4-BE49-F238E27FC236}">
                <a16:creationId xmlns:a16="http://schemas.microsoft.com/office/drawing/2014/main" id="{BFEBF075-4851-4B3B-979A-38BB1802C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3"/>
            <a:ext cx="2673186" cy="72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127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3362-36BF-4CA2-A14C-E160494B0241}"/>
              </a:ext>
            </a:extLst>
          </p:cNvPr>
          <p:cNvSpPr>
            <a:spLocks noGrp="1"/>
          </p:cNvSpPr>
          <p:nvPr>
            <p:ph type="title"/>
          </p:nvPr>
        </p:nvSpPr>
        <p:spPr/>
        <p:txBody>
          <a:bodyPr/>
          <a:lstStyle/>
          <a:p>
            <a:r>
              <a:rPr lang="en-US" dirty="0"/>
              <a:t>Scope of subsequent releases:</a:t>
            </a:r>
          </a:p>
        </p:txBody>
      </p:sp>
      <p:sp>
        <p:nvSpPr>
          <p:cNvPr id="3" name="Content Placeholder 2">
            <a:extLst>
              <a:ext uri="{FF2B5EF4-FFF2-40B4-BE49-F238E27FC236}">
                <a16:creationId xmlns:a16="http://schemas.microsoft.com/office/drawing/2014/main" id="{F95309BC-84F1-4480-B69B-CDEEE00A3BD5}"/>
              </a:ext>
            </a:extLst>
          </p:cNvPr>
          <p:cNvSpPr>
            <a:spLocks noGrp="1"/>
          </p:cNvSpPr>
          <p:nvPr>
            <p:ph idx="1"/>
          </p:nvPr>
        </p:nvSpPr>
        <p:spPr>
          <a:xfrm>
            <a:off x="1069848" y="2121407"/>
            <a:ext cx="7527397" cy="4015441"/>
          </a:xfrm>
        </p:spPr>
        <p:txBody>
          <a:bodyPr>
            <a:normAutofit fontScale="92500" lnSpcReduction="20000"/>
          </a:bodyPr>
          <a:lstStyle/>
          <a:p>
            <a:r>
              <a:rPr lang="en-US" dirty="0"/>
              <a:t>For a product with a staged evolution or following an iterative/incremental life cycle, create a release roadmap.</a:t>
            </a:r>
          </a:p>
          <a:p>
            <a:r>
              <a:rPr lang="en-US" dirty="0"/>
              <a:t>The roadmap should indicate which functionality will be deferred and when subsequent releases are planned.</a:t>
            </a:r>
          </a:p>
          <a:p>
            <a:r>
              <a:rPr lang="en-US" dirty="0"/>
              <a:t>Subsequent releases allow the implementation of additional use cases, features, and enhancements to initial functionalities.</a:t>
            </a:r>
          </a:p>
          <a:p>
            <a:r>
              <a:rPr lang="en-US" dirty="0"/>
              <a:t>Future scope statements for subsequent releases become less precise the farther into the future they go, and they are subject to change over time.</a:t>
            </a:r>
          </a:p>
          <a:p>
            <a:r>
              <a:rPr lang="en-US" dirty="0"/>
              <a:t>Flexibility is necessary, as functionality may shift between planned releases, and unexpected capabilities may be added.</a:t>
            </a:r>
          </a:p>
          <a:p>
            <a:r>
              <a:rPr lang="en-US" dirty="0"/>
              <a:t>Short release cycles provide frequent opportunities to incorporate customer feedback and make adjustments accordingly.</a:t>
            </a:r>
          </a:p>
          <a:p>
            <a:endParaRPr lang="en-US" dirty="0"/>
          </a:p>
        </p:txBody>
      </p:sp>
      <p:pic>
        <p:nvPicPr>
          <p:cNvPr id="4" name="Picture 3">
            <a:extLst>
              <a:ext uri="{FF2B5EF4-FFF2-40B4-BE49-F238E27FC236}">
                <a16:creationId xmlns:a16="http://schemas.microsoft.com/office/drawing/2014/main" id="{0F176965-45AB-4B1E-8EDC-4AD44CAE5791}"/>
              </a:ext>
            </a:extLst>
          </p:cNvPr>
          <p:cNvPicPr>
            <a:picLocks noChangeAspect="1"/>
          </p:cNvPicPr>
          <p:nvPr/>
        </p:nvPicPr>
        <p:blipFill>
          <a:blip r:embed="rId2"/>
          <a:stretch>
            <a:fillRect/>
          </a:stretch>
        </p:blipFill>
        <p:spPr>
          <a:xfrm>
            <a:off x="8333938" y="1826302"/>
            <a:ext cx="3858061" cy="3858061"/>
          </a:xfrm>
          <a:prstGeom prst="rect">
            <a:avLst/>
          </a:prstGeom>
        </p:spPr>
      </p:pic>
      <p:pic>
        <p:nvPicPr>
          <p:cNvPr id="5" name="Picture 2" descr="Bahria University – Official Web Portal">
            <a:extLst>
              <a:ext uri="{FF2B5EF4-FFF2-40B4-BE49-F238E27FC236}">
                <a16:creationId xmlns:a16="http://schemas.microsoft.com/office/drawing/2014/main" id="{C553C5A4-779E-4305-AE11-D1859AACE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3"/>
            <a:ext cx="2220700" cy="60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442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0FD5-09B6-4340-B178-0E5044459756}"/>
              </a:ext>
            </a:extLst>
          </p:cNvPr>
          <p:cNvSpPr>
            <a:spLocks noGrp="1"/>
          </p:cNvSpPr>
          <p:nvPr>
            <p:ph type="title"/>
          </p:nvPr>
        </p:nvSpPr>
        <p:spPr>
          <a:xfrm>
            <a:off x="673922" y="692022"/>
            <a:ext cx="10058400" cy="1609344"/>
          </a:xfrm>
        </p:spPr>
        <p:txBody>
          <a:bodyPr/>
          <a:lstStyle/>
          <a:p>
            <a:r>
              <a:rPr lang="en-US" dirty="0"/>
              <a:t>Limitations and exclusions:</a:t>
            </a:r>
          </a:p>
        </p:txBody>
      </p:sp>
      <p:sp>
        <p:nvSpPr>
          <p:cNvPr id="3" name="Content Placeholder 2">
            <a:extLst>
              <a:ext uri="{FF2B5EF4-FFF2-40B4-BE49-F238E27FC236}">
                <a16:creationId xmlns:a16="http://schemas.microsoft.com/office/drawing/2014/main" id="{9D533B84-8E97-441B-9F7D-64DD94DBDDF2}"/>
              </a:ext>
            </a:extLst>
          </p:cNvPr>
          <p:cNvSpPr>
            <a:spLocks noGrp="1"/>
          </p:cNvSpPr>
          <p:nvPr>
            <p:ph idx="1"/>
          </p:nvPr>
        </p:nvSpPr>
        <p:spPr>
          <a:xfrm>
            <a:off x="673922" y="2104628"/>
            <a:ext cx="7593385" cy="3393272"/>
          </a:xfrm>
        </p:spPr>
        <p:txBody>
          <a:bodyPr>
            <a:normAutofit lnSpcReduction="10000"/>
          </a:bodyPr>
          <a:lstStyle/>
          <a:p>
            <a:r>
              <a:rPr lang="en-US" dirty="0"/>
              <a:t>The "Limitations and Exclusions" section of the project documentation should explicitly list product capabilities or characteristics that stakeholders might expect but are not planned for inclusion.</a:t>
            </a:r>
          </a:p>
          <a:p>
            <a:r>
              <a:rPr lang="en-US" dirty="0"/>
              <a:t>It serves as a reminder of items that were initially considered but later cut from the scope.</a:t>
            </a:r>
          </a:p>
          <a:p>
            <a:r>
              <a:rPr lang="en-US" dirty="0"/>
              <a:t>This section ensures that scope decisions are documented and not forgotten.</a:t>
            </a:r>
          </a:p>
          <a:p>
            <a:r>
              <a:rPr lang="en-US" dirty="0"/>
              <a:t>For example, if mobile platform support was requested but deemed out of scope, it should be explicitly stated in this section.</a:t>
            </a:r>
          </a:p>
          <a:p>
            <a:endParaRPr lang="en-US" dirty="0"/>
          </a:p>
        </p:txBody>
      </p:sp>
      <p:pic>
        <p:nvPicPr>
          <p:cNvPr id="5" name="Picture 4">
            <a:extLst>
              <a:ext uri="{FF2B5EF4-FFF2-40B4-BE49-F238E27FC236}">
                <a16:creationId xmlns:a16="http://schemas.microsoft.com/office/drawing/2014/main" id="{660A54BB-B2FB-4B46-AADD-338913343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2721" y="1566545"/>
            <a:ext cx="3662313" cy="3662313"/>
          </a:xfrm>
          <a:prstGeom prst="rect">
            <a:avLst/>
          </a:prstGeom>
        </p:spPr>
      </p:pic>
    </p:spTree>
    <p:extLst>
      <p:ext uri="{BB962C8B-B14F-4D97-AF65-F5344CB8AC3E}">
        <p14:creationId xmlns:p14="http://schemas.microsoft.com/office/powerpoint/2010/main" val="315863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3936-EA10-47D1-A826-52ED1A7BD8BF}"/>
              </a:ext>
            </a:extLst>
          </p:cNvPr>
          <p:cNvSpPr>
            <a:spLocks noGrp="1"/>
          </p:cNvSpPr>
          <p:nvPr>
            <p:ph type="title"/>
          </p:nvPr>
        </p:nvSpPr>
        <p:spPr/>
        <p:txBody>
          <a:bodyPr/>
          <a:lstStyle/>
          <a:p>
            <a:r>
              <a:rPr lang="en-US" dirty="0"/>
              <a:t>Tools used for this lab:</a:t>
            </a:r>
          </a:p>
        </p:txBody>
      </p:sp>
      <p:pic>
        <p:nvPicPr>
          <p:cNvPr id="5" name="Content Placeholder 4">
            <a:extLst>
              <a:ext uri="{FF2B5EF4-FFF2-40B4-BE49-F238E27FC236}">
                <a16:creationId xmlns:a16="http://schemas.microsoft.com/office/drawing/2014/main" id="{B068BD47-C36E-4246-A9AB-182AE1F5ECEC}"/>
              </a:ext>
            </a:extLst>
          </p:cNvPr>
          <p:cNvPicPr>
            <a:picLocks noGrp="1" noChangeAspect="1"/>
          </p:cNvPicPr>
          <p:nvPr>
            <p:ph idx="1"/>
          </p:nvPr>
        </p:nvPicPr>
        <p:blipFill>
          <a:blip r:embed="rId2"/>
          <a:stretch>
            <a:fillRect/>
          </a:stretch>
        </p:blipFill>
        <p:spPr>
          <a:xfrm>
            <a:off x="7775084" y="1585292"/>
            <a:ext cx="4051300" cy="4051300"/>
          </a:xfrm>
        </p:spPr>
      </p:pic>
      <p:sp>
        <p:nvSpPr>
          <p:cNvPr id="6" name="TextBox 5">
            <a:extLst>
              <a:ext uri="{FF2B5EF4-FFF2-40B4-BE49-F238E27FC236}">
                <a16:creationId xmlns:a16="http://schemas.microsoft.com/office/drawing/2014/main" id="{9A61CCD3-119A-4E45-A2F2-76710B419423}"/>
              </a:ext>
            </a:extLst>
          </p:cNvPr>
          <p:cNvSpPr txBox="1"/>
          <p:nvPr/>
        </p:nvSpPr>
        <p:spPr>
          <a:xfrm>
            <a:off x="638556" y="1856616"/>
            <a:ext cx="6007100" cy="1754326"/>
          </a:xfrm>
          <a:prstGeom prst="rect">
            <a:avLst/>
          </a:prstGeom>
          <a:solidFill>
            <a:schemeClr val="accent1">
              <a:lumMod val="40000"/>
              <a:lumOff val="60000"/>
            </a:schemeClr>
          </a:solidFill>
        </p:spPr>
        <p:txBody>
          <a:bodyPr wrap="square" rtlCol="0">
            <a:spAutoFit/>
          </a:bodyPr>
          <a:lstStyle/>
          <a:p>
            <a:r>
              <a:rPr lang="en-US" b="1" dirty="0"/>
              <a:t>Tools:</a:t>
            </a:r>
          </a:p>
          <a:p>
            <a:endParaRPr lang="en-US" b="1" dirty="0"/>
          </a:p>
          <a:p>
            <a:r>
              <a:rPr lang="en-US" b="1" dirty="0"/>
              <a:t>Microsoft Word</a:t>
            </a:r>
            <a:r>
              <a:rPr lang="en-US" dirty="0"/>
              <a:t>: Microsoft Word is a versatile tool for creating documents, including Vision and Scope Documents. It provides templates and formatting options for professional documentation.</a:t>
            </a:r>
          </a:p>
        </p:txBody>
      </p:sp>
      <p:sp>
        <p:nvSpPr>
          <p:cNvPr id="7" name="TextBox 6">
            <a:extLst>
              <a:ext uri="{FF2B5EF4-FFF2-40B4-BE49-F238E27FC236}">
                <a16:creationId xmlns:a16="http://schemas.microsoft.com/office/drawing/2014/main" id="{400E2135-D086-4160-9E31-BF205A32D00D}"/>
              </a:ext>
            </a:extLst>
          </p:cNvPr>
          <p:cNvSpPr txBox="1"/>
          <p:nvPr/>
        </p:nvSpPr>
        <p:spPr>
          <a:xfrm>
            <a:off x="638556" y="3873974"/>
            <a:ext cx="7301992" cy="2862322"/>
          </a:xfrm>
          <a:prstGeom prst="rect">
            <a:avLst/>
          </a:prstGeom>
          <a:solidFill>
            <a:schemeClr val="accent1">
              <a:lumMod val="60000"/>
              <a:lumOff val="40000"/>
            </a:schemeClr>
          </a:solidFill>
        </p:spPr>
        <p:txBody>
          <a:bodyPr wrap="square" rtlCol="0">
            <a:spAutoFit/>
          </a:bodyPr>
          <a:lstStyle/>
          <a:p>
            <a:endParaRPr lang="en-US" b="1" dirty="0"/>
          </a:p>
          <a:p>
            <a:r>
              <a:rPr lang="en-US" b="1" dirty="0"/>
              <a:t>Project Management Software</a:t>
            </a:r>
            <a:r>
              <a:rPr lang="en-US" dirty="0"/>
              <a:t>: Project management tool like Trello often have features for creating and managing project documentation, including Vision and Scope Documents.</a:t>
            </a:r>
          </a:p>
          <a:p>
            <a:endParaRPr lang="en-US" dirty="0"/>
          </a:p>
          <a:p>
            <a:r>
              <a:rPr lang="en-US" b="1" dirty="0"/>
              <a:t>Online Collaboration Platforms</a:t>
            </a:r>
            <a:r>
              <a:rPr lang="en-US" dirty="0"/>
              <a:t>: Platforms like Notion provide collaborative environments for creating, editing, and sharing project documents.</a:t>
            </a:r>
          </a:p>
          <a:p>
            <a:endParaRPr lang="en-US" dirty="0"/>
          </a:p>
          <a:p>
            <a:endParaRPr lang="en-US" b="1" dirty="0"/>
          </a:p>
        </p:txBody>
      </p:sp>
      <p:pic>
        <p:nvPicPr>
          <p:cNvPr id="8" name="Picture 2" descr="Bahria University – Official Web Portal">
            <a:extLst>
              <a:ext uri="{FF2B5EF4-FFF2-40B4-BE49-F238E27FC236}">
                <a16:creationId xmlns:a16="http://schemas.microsoft.com/office/drawing/2014/main" id="{AAF3000F-7DB0-44A4-B71C-9FE589B14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3"/>
            <a:ext cx="2220700" cy="60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956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1B93-826D-4BC6-AD8F-A0C9510B1E5D}"/>
              </a:ext>
            </a:extLst>
          </p:cNvPr>
          <p:cNvSpPr>
            <a:spLocks noGrp="1"/>
          </p:cNvSpPr>
          <p:nvPr>
            <p:ph type="title"/>
          </p:nvPr>
        </p:nvSpPr>
        <p:spPr/>
        <p:txBody>
          <a:bodyPr/>
          <a:lstStyle/>
          <a:p>
            <a:r>
              <a:rPr lang="en-US" dirty="0"/>
              <a:t>Ms word:</a:t>
            </a:r>
          </a:p>
        </p:txBody>
      </p:sp>
      <p:pic>
        <p:nvPicPr>
          <p:cNvPr id="3074" name="Picture 2" descr="Microsoft Word - Wikipedia">
            <a:extLst>
              <a:ext uri="{FF2B5EF4-FFF2-40B4-BE49-F238E27FC236}">
                <a16:creationId xmlns:a16="http://schemas.microsoft.com/office/drawing/2014/main" id="{B27D7E61-CF7C-47E4-8B04-D69267C55B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80560" y="2478661"/>
            <a:ext cx="3795077" cy="353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514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1C6F0-CE38-44DB-8072-170AEE3B9A6C}"/>
              </a:ext>
            </a:extLst>
          </p:cNvPr>
          <p:cNvSpPr>
            <a:spLocks noGrp="1"/>
          </p:cNvSpPr>
          <p:nvPr>
            <p:ph type="title"/>
          </p:nvPr>
        </p:nvSpPr>
        <p:spPr>
          <a:xfrm>
            <a:off x="826008" y="362712"/>
            <a:ext cx="10058400" cy="1609344"/>
          </a:xfrm>
        </p:spPr>
        <p:txBody>
          <a:bodyPr/>
          <a:lstStyle/>
          <a:p>
            <a:r>
              <a:rPr lang="en-US" dirty="0"/>
              <a:t>Notion:</a:t>
            </a:r>
          </a:p>
        </p:txBody>
      </p:sp>
      <p:pic>
        <p:nvPicPr>
          <p:cNvPr id="1026" name="Picture 2" descr="Your connected workspace for wiki, docs &amp; projects | Notion">
            <a:extLst>
              <a:ext uri="{FF2B5EF4-FFF2-40B4-BE49-F238E27FC236}">
                <a16:creationId xmlns:a16="http://schemas.microsoft.com/office/drawing/2014/main" id="{D5EC2D93-97FB-4DED-80F8-3802BD1D5E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8512" y="1483916"/>
            <a:ext cx="8403463" cy="5252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574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60D55-B3E0-4E99-82D1-966779FBC8D5}"/>
              </a:ext>
            </a:extLst>
          </p:cNvPr>
          <p:cNvSpPr>
            <a:spLocks noGrp="1"/>
          </p:cNvSpPr>
          <p:nvPr>
            <p:ph type="title"/>
          </p:nvPr>
        </p:nvSpPr>
        <p:spPr/>
        <p:txBody>
          <a:bodyPr/>
          <a:lstStyle/>
          <a:p>
            <a:r>
              <a:rPr lang="en-US" dirty="0"/>
              <a:t>trello</a:t>
            </a:r>
          </a:p>
        </p:txBody>
      </p:sp>
      <p:pic>
        <p:nvPicPr>
          <p:cNvPr id="4" name="Content Placeholder 3">
            <a:extLst>
              <a:ext uri="{FF2B5EF4-FFF2-40B4-BE49-F238E27FC236}">
                <a16:creationId xmlns:a16="http://schemas.microsoft.com/office/drawing/2014/main" id="{275670E6-69C9-405D-8CF3-A86AA0C2B408}"/>
              </a:ext>
            </a:extLst>
          </p:cNvPr>
          <p:cNvPicPr>
            <a:picLocks noGrp="1" noChangeAspect="1"/>
          </p:cNvPicPr>
          <p:nvPr>
            <p:ph idx="1"/>
          </p:nvPr>
        </p:nvPicPr>
        <p:blipFill>
          <a:blip r:embed="rId2"/>
          <a:stretch>
            <a:fillRect/>
          </a:stretch>
        </p:blipFill>
        <p:spPr>
          <a:xfrm>
            <a:off x="1069975" y="2341267"/>
            <a:ext cx="10058400" cy="3610565"/>
          </a:xfrm>
          <a:prstGeom prst="rect">
            <a:avLst/>
          </a:prstGeom>
        </p:spPr>
      </p:pic>
      <p:pic>
        <p:nvPicPr>
          <p:cNvPr id="5" name="Picture 2" descr="Bahria University – Official Web Portal">
            <a:extLst>
              <a:ext uri="{FF2B5EF4-FFF2-40B4-BE49-F238E27FC236}">
                <a16:creationId xmlns:a16="http://schemas.microsoft.com/office/drawing/2014/main" id="{8684E3F3-015A-4270-A197-C3451A666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4"/>
            <a:ext cx="2371529" cy="645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59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24BE-D9E2-4874-A106-DAF6FD742695}"/>
              </a:ext>
            </a:extLst>
          </p:cNvPr>
          <p:cNvSpPr>
            <a:spLocks noGrp="1"/>
          </p:cNvSpPr>
          <p:nvPr>
            <p:ph type="title"/>
          </p:nvPr>
        </p:nvSpPr>
        <p:spPr/>
        <p:txBody>
          <a:bodyPr/>
          <a:lstStyle/>
          <a:p>
            <a:r>
              <a:rPr lang="en-US" dirty="0"/>
              <a:t>continue :</a:t>
            </a:r>
          </a:p>
        </p:txBody>
      </p:sp>
      <p:pic>
        <p:nvPicPr>
          <p:cNvPr id="4" name="Content Placeholder 3">
            <a:extLst>
              <a:ext uri="{FF2B5EF4-FFF2-40B4-BE49-F238E27FC236}">
                <a16:creationId xmlns:a16="http://schemas.microsoft.com/office/drawing/2014/main" id="{FF173ACB-3E65-43F9-BF9E-7583D06BA2BB}"/>
              </a:ext>
            </a:extLst>
          </p:cNvPr>
          <p:cNvPicPr>
            <a:picLocks noGrp="1" noChangeAspect="1"/>
          </p:cNvPicPr>
          <p:nvPr>
            <p:ph idx="1"/>
          </p:nvPr>
        </p:nvPicPr>
        <p:blipFill>
          <a:blip r:embed="rId2"/>
          <a:stretch>
            <a:fillRect/>
          </a:stretch>
        </p:blipFill>
        <p:spPr>
          <a:xfrm>
            <a:off x="1069975" y="2212030"/>
            <a:ext cx="10058400" cy="3869039"/>
          </a:xfrm>
          <a:prstGeom prst="rect">
            <a:avLst/>
          </a:prstGeom>
        </p:spPr>
      </p:pic>
      <p:pic>
        <p:nvPicPr>
          <p:cNvPr id="5" name="Picture 2" descr="Bahria University – Official Web Portal">
            <a:extLst>
              <a:ext uri="{FF2B5EF4-FFF2-40B4-BE49-F238E27FC236}">
                <a16:creationId xmlns:a16="http://schemas.microsoft.com/office/drawing/2014/main" id="{88224B6C-F650-48E1-A812-1241BD3DC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4"/>
            <a:ext cx="2371529" cy="645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395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24BE-D9E2-4874-A106-DAF6FD742695}"/>
              </a:ext>
            </a:extLst>
          </p:cNvPr>
          <p:cNvSpPr>
            <a:spLocks noGrp="1"/>
          </p:cNvSpPr>
          <p:nvPr>
            <p:ph type="title"/>
          </p:nvPr>
        </p:nvSpPr>
        <p:spPr/>
        <p:txBody>
          <a:bodyPr/>
          <a:lstStyle/>
          <a:p>
            <a:r>
              <a:rPr lang="en-US" dirty="0"/>
              <a:t>continue :</a:t>
            </a:r>
          </a:p>
        </p:txBody>
      </p:sp>
      <p:pic>
        <p:nvPicPr>
          <p:cNvPr id="6" name="Picture 5">
            <a:extLst>
              <a:ext uri="{FF2B5EF4-FFF2-40B4-BE49-F238E27FC236}">
                <a16:creationId xmlns:a16="http://schemas.microsoft.com/office/drawing/2014/main" id="{839FCFEA-4649-425B-BED3-2636ED0FDC05}"/>
              </a:ext>
            </a:extLst>
          </p:cNvPr>
          <p:cNvPicPr>
            <a:picLocks noChangeAspect="1"/>
          </p:cNvPicPr>
          <p:nvPr/>
        </p:nvPicPr>
        <p:blipFill>
          <a:blip r:embed="rId2"/>
          <a:stretch>
            <a:fillRect/>
          </a:stretch>
        </p:blipFill>
        <p:spPr>
          <a:xfrm>
            <a:off x="1579724" y="1924294"/>
            <a:ext cx="8708062" cy="4359233"/>
          </a:xfrm>
          <a:prstGeom prst="rect">
            <a:avLst/>
          </a:prstGeom>
        </p:spPr>
      </p:pic>
      <p:sp>
        <p:nvSpPr>
          <p:cNvPr id="7" name="Arrow: Right 6">
            <a:extLst>
              <a:ext uri="{FF2B5EF4-FFF2-40B4-BE49-F238E27FC236}">
                <a16:creationId xmlns:a16="http://schemas.microsoft.com/office/drawing/2014/main" id="{D4B630C3-DE7F-428D-AEE3-C2CC48F70855}"/>
              </a:ext>
            </a:extLst>
          </p:cNvPr>
          <p:cNvSpPr/>
          <p:nvPr/>
        </p:nvSpPr>
        <p:spPr>
          <a:xfrm rot="10800000">
            <a:off x="8908329" y="4392891"/>
            <a:ext cx="923827" cy="3711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Bahria University – Official Web Portal">
            <a:extLst>
              <a:ext uri="{FF2B5EF4-FFF2-40B4-BE49-F238E27FC236}">
                <a16:creationId xmlns:a16="http://schemas.microsoft.com/office/drawing/2014/main" id="{9F7F0F75-2079-4718-AF69-A30A6DE90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3"/>
            <a:ext cx="2145285" cy="583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838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0EFC-8DB2-408E-BC88-CDEF9FD9CCF5}"/>
              </a:ext>
            </a:extLst>
          </p:cNvPr>
          <p:cNvSpPr>
            <a:spLocks noGrp="1"/>
          </p:cNvSpPr>
          <p:nvPr>
            <p:ph type="title"/>
          </p:nvPr>
        </p:nvSpPr>
        <p:spPr/>
        <p:txBody>
          <a:bodyPr/>
          <a:lstStyle/>
          <a:p>
            <a:r>
              <a:rPr lang="en-US" dirty="0"/>
              <a:t>Tasks 1:</a:t>
            </a:r>
          </a:p>
        </p:txBody>
      </p:sp>
      <p:sp>
        <p:nvSpPr>
          <p:cNvPr id="3" name="Content Placeholder 2">
            <a:extLst>
              <a:ext uri="{FF2B5EF4-FFF2-40B4-BE49-F238E27FC236}">
                <a16:creationId xmlns:a16="http://schemas.microsoft.com/office/drawing/2014/main" id="{672EF820-FFBE-4804-BD5C-B5107C3C309F}"/>
              </a:ext>
            </a:extLst>
          </p:cNvPr>
          <p:cNvSpPr>
            <a:spLocks noGrp="1"/>
          </p:cNvSpPr>
          <p:nvPr>
            <p:ph idx="1"/>
          </p:nvPr>
        </p:nvSpPr>
        <p:spPr>
          <a:xfrm>
            <a:off x="1069848" y="2121408"/>
            <a:ext cx="10644632" cy="4050792"/>
          </a:xfrm>
        </p:spPr>
        <p:txBody>
          <a:bodyPr/>
          <a:lstStyle/>
          <a:p>
            <a:r>
              <a:rPr lang="en-US" dirty="0"/>
              <a:t>Visit your clients and discuss the Project’s Vision and scope. Gather the Project’s business requirements from your clients. Document the business requirements. Present it to the instructor. Once you have discussed the Project’s Vision and scope. Elicit the Project’s Scope and Business context. Document the Project’s Scope and Business context. </a:t>
            </a:r>
          </a:p>
          <a:p>
            <a:endParaRPr lang="en-US" dirty="0"/>
          </a:p>
        </p:txBody>
      </p:sp>
      <p:pic>
        <p:nvPicPr>
          <p:cNvPr id="5" name="Picture 2" descr="Bahria University – Official Web Portal">
            <a:extLst>
              <a:ext uri="{FF2B5EF4-FFF2-40B4-BE49-F238E27FC236}">
                <a16:creationId xmlns:a16="http://schemas.microsoft.com/office/drawing/2014/main" id="{6FB1385F-F357-4A0C-B436-4D76ED3DD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3"/>
            <a:ext cx="2201846" cy="599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1D794B-D64C-4500-BF38-059EFB612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532" y="3519769"/>
            <a:ext cx="3094391" cy="3094391"/>
          </a:xfrm>
          <a:prstGeom prst="rect">
            <a:avLst/>
          </a:prstGeom>
        </p:spPr>
      </p:pic>
    </p:spTree>
    <p:extLst>
      <p:ext uri="{BB962C8B-B14F-4D97-AF65-F5344CB8AC3E}">
        <p14:creationId xmlns:p14="http://schemas.microsoft.com/office/powerpoint/2010/main" val="1521529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F0E657-2CCB-4D2D-8AC5-A47F708EFDE6}"/>
              </a:ext>
            </a:extLst>
          </p:cNvPr>
          <p:cNvSpPr>
            <a:spLocks noGrp="1"/>
          </p:cNvSpPr>
          <p:nvPr>
            <p:ph idx="1"/>
          </p:nvPr>
        </p:nvSpPr>
        <p:spPr>
          <a:xfrm>
            <a:off x="1066800" y="2433152"/>
            <a:ext cx="10058400" cy="4050792"/>
          </a:xfrm>
        </p:spPr>
        <p:txBody>
          <a:bodyPr>
            <a:normAutofit/>
          </a:bodyPr>
          <a:lstStyle/>
          <a:p>
            <a:r>
              <a:rPr lang="en-US" dirty="0"/>
              <a:t>Submit the complete document of Vision &amp; Scope of your project.</a:t>
            </a:r>
          </a:p>
        </p:txBody>
      </p:sp>
      <p:sp>
        <p:nvSpPr>
          <p:cNvPr id="4" name="Title 1">
            <a:extLst>
              <a:ext uri="{FF2B5EF4-FFF2-40B4-BE49-F238E27FC236}">
                <a16:creationId xmlns:a16="http://schemas.microsoft.com/office/drawing/2014/main" id="{ECC4FDD9-E76E-4D29-A900-CC394ED6A5C7}"/>
              </a:ext>
            </a:extLst>
          </p:cNvPr>
          <p:cNvSpPr txBox="1">
            <a:spLocks/>
          </p:cNvSpPr>
          <p:nvPr/>
        </p:nvSpPr>
        <p:spPr>
          <a:xfrm>
            <a:off x="1072896" y="685800"/>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Task 2 :</a:t>
            </a:r>
          </a:p>
        </p:txBody>
      </p:sp>
      <p:pic>
        <p:nvPicPr>
          <p:cNvPr id="5" name="Picture 2" descr="Bahria University – Official Web Portal">
            <a:extLst>
              <a:ext uri="{FF2B5EF4-FFF2-40B4-BE49-F238E27FC236}">
                <a16:creationId xmlns:a16="http://schemas.microsoft.com/office/drawing/2014/main" id="{5F1C9710-0988-4506-B856-C1AC076BE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4"/>
            <a:ext cx="2522358" cy="6863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D241EE1-5C5A-4BD2-8887-9A0DFBD7B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9099" y="592359"/>
            <a:ext cx="3056799" cy="3056799"/>
          </a:xfrm>
          <a:prstGeom prst="rect">
            <a:avLst/>
          </a:prstGeom>
        </p:spPr>
      </p:pic>
    </p:spTree>
    <p:extLst>
      <p:ext uri="{BB962C8B-B14F-4D97-AF65-F5344CB8AC3E}">
        <p14:creationId xmlns:p14="http://schemas.microsoft.com/office/powerpoint/2010/main" val="1320023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29181-7F8D-467C-B07A-27075F0CFC44}"/>
              </a:ext>
            </a:extLst>
          </p:cNvPr>
          <p:cNvSpPr>
            <a:spLocks noGrp="1"/>
          </p:cNvSpPr>
          <p:nvPr>
            <p:ph type="title"/>
          </p:nvPr>
        </p:nvSpPr>
        <p:spPr>
          <a:xfrm>
            <a:off x="494811" y="1508289"/>
            <a:ext cx="10058400" cy="1609344"/>
          </a:xfrm>
        </p:spPr>
        <p:txBody>
          <a:bodyPr>
            <a:normAutofit fontScale="90000"/>
          </a:bodyPr>
          <a:lstStyle/>
          <a:p>
            <a:r>
              <a:rPr lang="en-US" b="1" dirty="0"/>
              <a:t>Introduction to vision and scope document</a:t>
            </a:r>
            <a:br>
              <a:rPr lang="en-US" b="1" dirty="0"/>
            </a:br>
            <a:br>
              <a:rPr lang="en-US" dirty="0"/>
            </a:br>
            <a:r>
              <a:rPr lang="en-US" dirty="0"/>
              <a:t>	</a:t>
            </a:r>
            <a:endParaRPr lang="en-US" dirty="0">
              <a:solidFill>
                <a:schemeClr val="bg2">
                  <a:lumMod val="50000"/>
                </a:schemeClr>
              </a:solidFill>
            </a:endParaRPr>
          </a:p>
        </p:txBody>
      </p:sp>
      <p:sp>
        <p:nvSpPr>
          <p:cNvPr id="6" name="Content Placeholder 5">
            <a:extLst>
              <a:ext uri="{FF2B5EF4-FFF2-40B4-BE49-F238E27FC236}">
                <a16:creationId xmlns:a16="http://schemas.microsoft.com/office/drawing/2014/main" id="{C9C91BA6-F011-4541-A82B-14B3F433C46D}"/>
              </a:ext>
            </a:extLst>
          </p:cNvPr>
          <p:cNvSpPr>
            <a:spLocks noGrp="1"/>
          </p:cNvSpPr>
          <p:nvPr>
            <p:ph idx="1"/>
          </p:nvPr>
        </p:nvSpPr>
        <p:spPr>
          <a:xfrm>
            <a:off x="494811" y="2401455"/>
            <a:ext cx="7367142" cy="4050792"/>
          </a:xfrm>
        </p:spPr>
        <p:txBody>
          <a:bodyPr>
            <a:normAutofit fontScale="62500" lnSpcReduction="20000"/>
          </a:bodyPr>
          <a:lstStyle/>
          <a:p>
            <a:r>
              <a:rPr lang="en-US" sz="2900" b="1" dirty="0"/>
              <a:t>Vision and Scope Document:</a:t>
            </a:r>
          </a:p>
          <a:p>
            <a:r>
              <a:rPr lang="en-US" dirty="0"/>
              <a:t>Gathers business requirements into a single deliverable.</a:t>
            </a:r>
          </a:p>
          <a:p>
            <a:r>
              <a:rPr lang="en-US" dirty="0"/>
              <a:t>Sets the foundation for subsequent development work.</a:t>
            </a:r>
          </a:p>
          <a:p>
            <a:r>
              <a:rPr lang="en-US" dirty="0"/>
              <a:t>Owned by the project's executive sponsor, funding authority, or a similar role.</a:t>
            </a:r>
          </a:p>
          <a:p>
            <a:r>
              <a:rPr lang="en-US" dirty="0"/>
              <a:t>Collaboration with a business analyst to articulate requirements and create the document.</a:t>
            </a:r>
          </a:p>
          <a:p>
            <a:r>
              <a:rPr lang="en-US" dirty="0"/>
              <a:t> Input for business requirements should come from individuals who understand the project's purpose.</a:t>
            </a:r>
          </a:p>
          <a:p>
            <a:r>
              <a:rPr lang="en-US" dirty="0"/>
              <a:t>Input sources may include senior management, product visionary, product manager, subject matter experts, or marketing department.</a:t>
            </a:r>
          </a:p>
          <a:p>
            <a:endParaRPr lang="en-US" dirty="0"/>
          </a:p>
          <a:p>
            <a:r>
              <a:rPr lang="en-US" sz="2900" b="1" dirty="0"/>
              <a:t>- Template for Vision and Scope Document (Figure 3-1):</a:t>
            </a:r>
          </a:p>
          <a:p>
            <a:r>
              <a:rPr lang="en-US" dirty="0"/>
              <a:t>Adapt to meet project-specific needs.</a:t>
            </a:r>
          </a:p>
          <a:p>
            <a:r>
              <a:rPr lang="en-US" dirty="0"/>
              <a:t>Avoid duplication of information already recorded elsewhere.</a:t>
            </a:r>
          </a:p>
          <a:p>
            <a:r>
              <a:rPr lang="en-US" dirty="0"/>
              <a:t>Reusable elements like business objectives, risks, and stakeholder profiles can be carried over from project to project.</a:t>
            </a:r>
          </a:p>
          <a:p>
            <a:endParaRPr lang="en-US" dirty="0"/>
          </a:p>
        </p:txBody>
      </p:sp>
      <p:pic>
        <p:nvPicPr>
          <p:cNvPr id="8" name="Picture 7">
            <a:extLst>
              <a:ext uri="{FF2B5EF4-FFF2-40B4-BE49-F238E27FC236}">
                <a16:creationId xmlns:a16="http://schemas.microsoft.com/office/drawing/2014/main" id="{94A6A416-F4B8-4064-B8A9-0603F979F042}"/>
              </a:ext>
            </a:extLst>
          </p:cNvPr>
          <p:cNvPicPr>
            <a:picLocks noChangeAspect="1"/>
          </p:cNvPicPr>
          <p:nvPr/>
        </p:nvPicPr>
        <p:blipFill>
          <a:blip r:embed="rId2"/>
          <a:stretch>
            <a:fillRect/>
          </a:stretch>
        </p:blipFill>
        <p:spPr>
          <a:xfrm>
            <a:off x="7823462" y="1508289"/>
            <a:ext cx="4539006" cy="4539006"/>
          </a:xfrm>
          <a:prstGeom prst="rect">
            <a:avLst/>
          </a:prstGeom>
        </p:spPr>
      </p:pic>
      <p:pic>
        <p:nvPicPr>
          <p:cNvPr id="5" name="Picture 2" descr="Bahria University – Official Web Portal">
            <a:extLst>
              <a:ext uri="{FF2B5EF4-FFF2-40B4-BE49-F238E27FC236}">
                <a16:creationId xmlns:a16="http://schemas.microsoft.com/office/drawing/2014/main" id="{6174FC52-583F-4720-B5C7-CE51F295C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4"/>
            <a:ext cx="2305541" cy="62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245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5BC14-4C63-4F65-9EBD-6BCD356E4BBE}"/>
              </a:ext>
            </a:extLst>
          </p:cNvPr>
          <p:cNvSpPr>
            <a:spLocks noGrp="1"/>
          </p:cNvSpPr>
          <p:nvPr>
            <p:ph type="title"/>
          </p:nvPr>
        </p:nvSpPr>
        <p:spPr>
          <a:xfrm>
            <a:off x="4114706" y="3633184"/>
            <a:ext cx="10058400" cy="1609344"/>
          </a:xfrm>
        </p:spPr>
        <p:txBody>
          <a:bodyPr>
            <a:normAutofit/>
          </a:bodyPr>
          <a:lstStyle/>
          <a:p>
            <a:r>
              <a:rPr lang="en-US" sz="7200" dirty="0"/>
              <a:t>THANK YOU</a:t>
            </a:r>
          </a:p>
        </p:txBody>
      </p:sp>
      <p:pic>
        <p:nvPicPr>
          <p:cNvPr id="4" name="Picture 2" descr="Bahria University – Official Web Portal">
            <a:extLst>
              <a:ext uri="{FF2B5EF4-FFF2-40B4-BE49-F238E27FC236}">
                <a16:creationId xmlns:a16="http://schemas.microsoft.com/office/drawing/2014/main" id="{557D08FC-BB3A-4B29-A97E-C371B055F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4"/>
            <a:ext cx="2306976" cy="6277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F854D7-02E4-4AE9-943F-4A96EEB46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258" y="472690"/>
            <a:ext cx="3850064" cy="3850064"/>
          </a:xfrm>
          <a:prstGeom prst="rect">
            <a:avLst/>
          </a:prstGeom>
        </p:spPr>
      </p:pic>
    </p:spTree>
    <p:extLst>
      <p:ext uri="{BB962C8B-B14F-4D97-AF65-F5344CB8AC3E}">
        <p14:creationId xmlns:p14="http://schemas.microsoft.com/office/powerpoint/2010/main" val="3896349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5BE1-95B6-4286-AFEF-131A73B5DAC1}"/>
              </a:ext>
            </a:extLst>
          </p:cNvPr>
          <p:cNvSpPr>
            <a:spLocks noGrp="1"/>
          </p:cNvSpPr>
          <p:nvPr>
            <p:ph type="title"/>
          </p:nvPr>
        </p:nvSpPr>
        <p:spPr/>
        <p:txBody>
          <a:bodyPr/>
          <a:lstStyle/>
          <a:p>
            <a:r>
              <a:rPr lang="en-US" dirty="0"/>
              <a:t>Why vision and scope documents are created</a:t>
            </a:r>
          </a:p>
        </p:txBody>
      </p:sp>
      <p:sp>
        <p:nvSpPr>
          <p:cNvPr id="3" name="Content Placeholder 2">
            <a:extLst>
              <a:ext uri="{FF2B5EF4-FFF2-40B4-BE49-F238E27FC236}">
                <a16:creationId xmlns:a16="http://schemas.microsoft.com/office/drawing/2014/main" id="{8339C1C4-650A-4C4A-BC94-8E8EB3083DEB}"/>
              </a:ext>
            </a:extLst>
          </p:cNvPr>
          <p:cNvSpPr>
            <a:spLocks noGrp="1"/>
          </p:cNvSpPr>
          <p:nvPr>
            <p:ph idx="1"/>
          </p:nvPr>
        </p:nvSpPr>
        <p:spPr>
          <a:xfrm>
            <a:off x="1069848" y="2121408"/>
            <a:ext cx="7962392" cy="3568192"/>
          </a:xfrm>
        </p:spPr>
        <p:txBody>
          <a:bodyPr>
            <a:normAutofit fontScale="77500" lnSpcReduction="20000"/>
          </a:bodyPr>
          <a:lstStyle/>
          <a:p>
            <a:r>
              <a:rPr lang="en-US" dirty="0"/>
              <a:t>A Vision and Scope Document is created to:</a:t>
            </a:r>
          </a:p>
          <a:p>
            <a:r>
              <a:rPr lang="en-US" dirty="0"/>
              <a:t>Define the project's </a:t>
            </a:r>
            <a:r>
              <a:rPr lang="en-US" dirty="0">
                <a:highlight>
                  <a:srgbClr val="FFFF00"/>
                </a:highlight>
              </a:rPr>
              <a:t>purpose and objectives.</a:t>
            </a:r>
          </a:p>
          <a:p>
            <a:r>
              <a:rPr lang="en-US" dirty="0"/>
              <a:t>Manage stakeholder </a:t>
            </a:r>
            <a:r>
              <a:rPr lang="en-US" dirty="0">
                <a:highlight>
                  <a:srgbClr val="FFFF00"/>
                </a:highlight>
              </a:rPr>
              <a:t>expectations.</a:t>
            </a:r>
          </a:p>
          <a:p>
            <a:r>
              <a:rPr lang="en-US" dirty="0"/>
              <a:t>Align the project with </a:t>
            </a:r>
            <a:r>
              <a:rPr lang="en-US" dirty="0">
                <a:highlight>
                  <a:srgbClr val="FFFF00"/>
                </a:highlight>
              </a:rPr>
              <a:t>business goals</a:t>
            </a:r>
            <a:r>
              <a:rPr lang="en-US" dirty="0"/>
              <a:t>.</a:t>
            </a:r>
          </a:p>
          <a:p>
            <a:r>
              <a:rPr lang="en-US" dirty="0"/>
              <a:t>Control project </a:t>
            </a:r>
            <a:r>
              <a:rPr lang="en-US" dirty="0">
                <a:highlight>
                  <a:srgbClr val="FFFF00"/>
                </a:highlight>
              </a:rPr>
              <a:t>scope to prevent unnecessary changes</a:t>
            </a:r>
            <a:r>
              <a:rPr lang="en-US" dirty="0"/>
              <a:t>.</a:t>
            </a:r>
          </a:p>
          <a:p>
            <a:r>
              <a:rPr lang="en-US" dirty="0"/>
              <a:t>Allocate </a:t>
            </a:r>
            <a:r>
              <a:rPr lang="en-US" dirty="0">
                <a:highlight>
                  <a:srgbClr val="FFFF00"/>
                </a:highlight>
              </a:rPr>
              <a:t>resources effectively</a:t>
            </a:r>
            <a:r>
              <a:rPr lang="en-US" dirty="0"/>
              <a:t>.</a:t>
            </a:r>
          </a:p>
          <a:p>
            <a:r>
              <a:rPr lang="en-US" dirty="0"/>
              <a:t>Identify and </a:t>
            </a:r>
            <a:r>
              <a:rPr lang="en-US" dirty="0">
                <a:highlight>
                  <a:srgbClr val="FFFF00"/>
                </a:highlight>
              </a:rPr>
              <a:t>manage project risks</a:t>
            </a:r>
            <a:r>
              <a:rPr lang="en-US" dirty="0"/>
              <a:t>.</a:t>
            </a:r>
          </a:p>
          <a:p>
            <a:r>
              <a:rPr lang="en-US" dirty="0"/>
              <a:t>Facilitate </a:t>
            </a:r>
            <a:r>
              <a:rPr lang="en-US" dirty="0">
                <a:highlight>
                  <a:srgbClr val="FFFF00"/>
                </a:highlight>
              </a:rPr>
              <a:t>clear communication among stakeholders</a:t>
            </a:r>
            <a:r>
              <a:rPr lang="en-US" dirty="0"/>
              <a:t>.</a:t>
            </a:r>
          </a:p>
          <a:p>
            <a:r>
              <a:rPr lang="en-US" dirty="0"/>
              <a:t>Aid </a:t>
            </a:r>
            <a:r>
              <a:rPr lang="en-US" dirty="0">
                <a:highlight>
                  <a:srgbClr val="FFFF00"/>
                </a:highlight>
              </a:rPr>
              <a:t>decision-making</a:t>
            </a:r>
            <a:r>
              <a:rPr lang="en-US" dirty="0"/>
              <a:t> during the project.</a:t>
            </a:r>
          </a:p>
          <a:p>
            <a:r>
              <a:rPr lang="en-US" dirty="0"/>
              <a:t>Guide </a:t>
            </a:r>
            <a:r>
              <a:rPr lang="en-US" dirty="0">
                <a:highlight>
                  <a:srgbClr val="FFFF00"/>
                </a:highlight>
              </a:rPr>
              <a:t>project planning and accountability</a:t>
            </a:r>
            <a:r>
              <a:rPr lang="en-US" dirty="0"/>
              <a:t>.</a:t>
            </a:r>
          </a:p>
          <a:p>
            <a:r>
              <a:rPr lang="en-US" dirty="0"/>
              <a:t>Serve as documentation for </a:t>
            </a:r>
            <a:r>
              <a:rPr lang="en-US" dirty="0">
                <a:highlight>
                  <a:srgbClr val="FFFF00"/>
                </a:highlight>
              </a:rPr>
              <a:t>historical reference and compliance</a:t>
            </a:r>
            <a:r>
              <a:rPr lang="en-US" dirty="0"/>
              <a:t>.</a:t>
            </a:r>
          </a:p>
          <a:p>
            <a:endParaRPr lang="en-US" dirty="0"/>
          </a:p>
        </p:txBody>
      </p:sp>
      <p:pic>
        <p:nvPicPr>
          <p:cNvPr id="5" name="Picture 4">
            <a:extLst>
              <a:ext uri="{FF2B5EF4-FFF2-40B4-BE49-F238E27FC236}">
                <a16:creationId xmlns:a16="http://schemas.microsoft.com/office/drawing/2014/main" id="{C8EAABA2-635D-4863-BFAE-ABDC9ECED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6560" y="2093976"/>
            <a:ext cx="3815080" cy="3815080"/>
          </a:xfrm>
          <a:prstGeom prst="rect">
            <a:avLst/>
          </a:prstGeom>
        </p:spPr>
      </p:pic>
    </p:spTree>
    <p:extLst>
      <p:ext uri="{BB962C8B-B14F-4D97-AF65-F5344CB8AC3E}">
        <p14:creationId xmlns:p14="http://schemas.microsoft.com/office/powerpoint/2010/main" val="523560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86FA-7032-45A1-AB9D-FB651EE01D7B}"/>
              </a:ext>
            </a:extLst>
          </p:cNvPr>
          <p:cNvSpPr>
            <a:spLocks noGrp="1"/>
          </p:cNvSpPr>
          <p:nvPr>
            <p:ph type="title"/>
          </p:nvPr>
        </p:nvSpPr>
        <p:spPr/>
        <p:txBody>
          <a:bodyPr/>
          <a:lstStyle/>
          <a:p>
            <a:r>
              <a:rPr lang="en-US" dirty="0"/>
              <a:t>Example with real world:</a:t>
            </a:r>
          </a:p>
        </p:txBody>
      </p:sp>
      <p:sp>
        <p:nvSpPr>
          <p:cNvPr id="3" name="Content Placeholder 2">
            <a:extLst>
              <a:ext uri="{FF2B5EF4-FFF2-40B4-BE49-F238E27FC236}">
                <a16:creationId xmlns:a16="http://schemas.microsoft.com/office/drawing/2014/main" id="{1A628122-0E36-4B73-A9AC-E9FE7117C657}"/>
              </a:ext>
            </a:extLst>
          </p:cNvPr>
          <p:cNvSpPr>
            <a:spLocks noGrp="1"/>
          </p:cNvSpPr>
          <p:nvPr>
            <p:ph idx="1"/>
          </p:nvPr>
        </p:nvSpPr>
        <p:spPr>
          <a:xfrm>
            <a:off x="907288" y="2738629"/>
            <a:ext cx="6885432" cy="4050792"/>
          </a:xfrm>
        </p:spPr>
        <p:txBody>
          <a:bodyPr/>
          <a:lstStyle/>
          <a:p>
            <a:r>
              <a:rPr lang="en-US" dirty="0"/>
              <a:t>Imagine you're opening a new restaurant. Your Vision and Scope Document is like the menu, which clearly defines what dishes and drinks you'll offer (scope) and what you won't (limitations). It sets expectations for both your customers and your kitchen staff, preventing confusion and ensuring a smoother dining experience.</a:t>
            </a:r>
          </a:p>
        </p:txBody>
      </p:sp>
      <p:pic>
        <p:nvPicPr>
          <p:cNvPr id="5" name="Picture 4">
            <a:extLst>
              <a:ext uri="{FF2B5EF4-FFF2-40B4-BE49-F238E27FC236}">
                <a16:creationId xmlns:a16="http://schemas.microsoft.com/office/drawing/2014/main" id="{CB540456-98D4-4B8C-9889-401D60EE1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0" y="1630680"/>
            <a:ext cx="3596640" cy="3596640"/>
          </a:xfrm>
          <a:prstGeom prst="rect">
            <a:avLst/>
          </a:prstGeom>
        </p:spPr>
      </p:pic>
    </p:spTree>
    <p:extLst>
      <p:ext uri="{BB962C8B-B14F-4D97-AF65-F5344CB8AC3E}">
        <p14:creationId xmlns:p14="http://schemas.microsoft.com/office/powerpoint/2010/main" val="18377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8112-300D-4508-89C3-F7E9EB980F61}"/>
              </a:ext>
            </a:extLst>
          </p:cNvPr>
          <p:cNvSpPr>
            <a:spLocks noGrp="1"/>
          </p:cNvSpPr>
          <p:nvPr>
            <p:ph type="title"/>
          </p:nvPr>
        </p:nvSpPr>
        <p:spPr/>
        <p:txBody>
          <a:bodyPr/>
          <a:lstStyle/>
          <a:p>
            <a:r>
              <a:rPr lang="en-US" dirty="0"/>
              <a:t>Importance of vision and scope document</a:t>
            </a:r>
          </a:p>
        </p:txBody>
      </p:sp>
      <p:sp>
        <p:nvSpPr>
          <p:cNvPr id="3" name="Content Placeholder 2">
            <a:extLst>
              <a:ext uri="{FF2B5EF4-FFF2-40B4-BE49-F238E27FC236}">
                <a16:creationId xmlns:a16="http://schemas.microsoft.com/office/drawing/2014/main" id="{F5068C49-D09E-417D-B169-8830B51F9D60}"/>
              </a:ext>
            </a:extLst>
          </p:cNvPr>
          <p:cNvSpPr>
            <a:spLocks noGrp="1"/>
          </p:cNvSpPr>
          <p:nvPr>
            <p:ph idx="1"/>
          </p:nvPr>
        </p:nvSpPr>
        <p:spPr>
          <a:xfrm>
            <a:off x="338328" y="2541016"/>
            <a:ext cx="8175752" cy="3832352"/>
          </a:xfrm>
        </p:spPr>
        <p:txBody>
          <a:bodyPr>
            <a:normAutofit fontScale="77500" lnSpcReduction="20000"/>
          </a:bodyPr>
          <a:lstStyle/>
          <a:p>
            <a:r>
              <a:rPr lang="en-US" b="1" dirty="0">
                <a:latin typeface="Calibri" panose="020F0502020204030204" pitchFamily="34" charset="0"/>
                <a:cs typeface="Calibri" panose="020F0502020204030204" pitchFamily="34" charset="0"/>
              </a:rPr>
              <a:t>Blueprint for Clarity</a:t>
            </a:r>
            <a:r>
              <a:rPr lang="en-US" dirty="0">
                <a:latin typeface="Calibri" panose="020F0502020204030204" pitchFamily="34" charset="0"/>
                <a:cs typeface="Calibri" panose="020F0502020204030204" pitchFamily="34" charset="0"/>
              </a:rPr>
              <a:t>: You start by creating a detailed itinerary and route map. This itinerary is like your Vision and Scope Document, outlining the purpose of your trip (exploring national parks), the objectives (visiting specific parks), and the boundaries (not veering too far from the planned route).</a:t>
            </a:r>
          </a:p>
          <a:p>
            <a:r>
              <a:rPr lang="en-US" b="1" dirty="0">
                <a:latin typeface="Calibri" panose="020F0502020204030204" pitchFamily="34" charset="0"/>
                <a:cs typeface="Calibri" panose="020F0502020204030204" pitchFamily="34" charset="0"/>
              </a:rPr>
              <a:t>Preventing Unwanted Changes</a:t>
            </a:r>
            <a:r>
              <a:rPr lang="en-US" dirty="0">
                <a:latin typeface="Calibri" panose="020F0502020204030204" pitchFamily="34" charset="0"/>
                <a:cs typeface="Calibri" panose="020F0502020204030204" pitchFamily="34" charset="0"/>
              </a:rPr>
              <a:t>: Without a clear itinerary, you might end up constantly changing your route, adding more destinations, and extending your trip. However, with your well-defined plan, you're less likely to suffer from "scope creep" during your journey.</a:t>
            </a:r>
          </a:p>
          <a:p>
            <a:r>
              <a:rPr lang="en-US" b="1" dirty="0">
                <a:latin typeface="Calibri" panose="020F0502020204030204" pitchFamily="34" charset="0"/>
                <a:cs typeface="Calibri" panose="020F0502020204030204" pitchFamily="34" charset="0"/>
              </a:rPr>
              <a:t>Alignment with Objectives</a:t>
            </a:r>
            <a:r>
              <a:rPr lang="en-US" dirty="0">
                <a:latin typeface="Calibri" panose="020F0502020204030204" pitchFamily="34" charset="0"/>
                <a:cs typeface="Calibri" panose="020F0502020204030204" pitchFamily="34" charset="0"/>
              </a:rPr>
              <a:t>: Your trip's purpose aligns with your personal goal of exploring nature and national parks. You ensure that your itinerary fulfills this objective, similar to how a Vision and Scope Document ensures a project aligns with an organization's goals.</a:t>
            </a:r>
          </a:p>
          <a:p>
            <a:r>
              <a:rPr lang="en-US" b="1" dirty="0">
                <a:latin typeface="Calibri" panose="020F0502020204030204" pitchFamily="34" charset="0"/>
                <a:cs typeface="Calibri" panose="020F0502020204030204" pitchFamily="34" charset="0"/>
              </a:rPr>
              <a:t>Resource Efficiency</a:t>
            </a:r>
            <a:r>
              <a:rPr lang="en-US" dirty="0">
                <a:latin typeface="Calibri" panose="020F0502020204030204" pitchFamily="34" charset="0"/>
                <a:cs typeface="Calibri" panose="020F0502020204030204" pitchFamily="34" charset="0"/>
              </a:rPr>
              <a:t>: Your itinerary helps you allocate resources effectively, such as </a:t>
            </a:r>
            <a:r>
              <a:rPr lang="en-US" b="1" dirty="0">
                <a:latin typeface="Calibri" panose="020F0502020204030204" pitchFamily="34" charset="0"/>
                <a:cs typeface="Calibri" panose="020F0502020204030204" pitchFamily="34" charset="0"/>
              </a:rPr>
              <a:t>budgeting for accommodations, planning refueling stops</a:t>
            </a:r>
            <a:r>
              <a:rPr lang="en-US" dirty="0">
                <a:latin typeface="Calibri" panose="020F0502020204030204" pitchFamily="34" charset="0"/>
                <a:cs typeface="Calibri" panose="020F0502020204030204" pitchFamily="34" charset="0"/>
              </a:rPr>
              <a:t>, and knowing when and where to eat. Just as in a project, a clear scope helps allocate resources efficiently.</a:t>
            </a:r>
          </a:p>
          <a:p>
            <a:r>
              <a:rPr lang="en-US" b="1" dirty="0">
                <a:latin typeface="Calibri" panose="020F0502020204030204" pitchFamily="34" charset="0"/>
                <a:cs typeface="Calibri" panose="020F0502020204030204" pitchFamily="34" charset="0"/>
              </a:rPr>
              <a:t>Risk Management</a:t>
            </a:r>
            <a:r>
              <a:rPr lang="en-US" dirty="0">
                <a:latin typeface="Calibri" panose="020F0502020204030204" pitchFamily="34" charset="0"/>
                <a:cs typeface="Calibri" panose="020F0502020204030204" pitchFamily="34" charset="0"/>
              </a:rPr>
              <a:t>: You anticipate potential risks, such as weather disruptions or road closures, and have contingency plans in place. Similarly, a Vision and Scope Document identifies project risks and strategies to address them.</a:t>
            </a:r>
          </a:p>
          <a:p>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36D4601-1B79-4C39-864E-760E2A21C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192" y="2398776"/>
            <a:ext cx="3543808" cy="3543808"/>
          </a:xfrm>
          <a:prstGeom prst="rect">
            <a:avLst/>
          </a:prstGeom>
        </p:spPr>
      </p:pic>
    </p:spTree>
    <p:extLst>
      <p:ext uri="{BB962C8B-B14F-4D97-AF65-F5344CB8AC3E}">
        <p14:creationId xmlns:p14="http://schemas.microsoft.com/office/powerpoint/2010/main" val="97396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53F0-5290-42AA-A7FC-1E214A3F0889}"/>
              </a:ext>
            </a:extLst>
          </p:cNvPr>
          <p:cNvSpPr>
            <a:spLocks noGrp="1"/>
          </p:cNvSpPr>
          <p:nvPr>
            <p:ph type="title"/>
          </p:nvPr>
        </p:nvSpPr>
        <p:spPr/>
        <p:txBody>
          <a:bodyPr/>
          <a:lstStyle/>
          <a:p>
            <a:r>
              <a:rPr lang="en-US" dirty="0"/>
              <a:t>Business requirements</a:t>
            </a:r>
          </a:p>
        </p:txBody>
      </p:sp>
      <p:sp>
        <p:nvSpPr>
          <p:cNvPr id="3" name="Content Placeholder 2">
            <a:extLst>
              <a:ext uri="{FF2B5EF4-FFF2-40B4-BE49-F238E27FC236}">
                <a16:creationId xmlns:a16="http://schemas.microsoft.com/office/drawing/2014/main" id="{4EC43E6D-4ECD-4898-A74C-1F9E591342D0}"/>
              </a:ext>
            </a:extLst>
          </p:cNvPr>
          <p:cNvSpPr>
            <a:spLocks noGrp="1"/>
          </p:cNvSpPr>
          <p:nvPr>
            <p:ph idx="1"/>
          </p:nvPr>
        </p:nvSpPr>
        <p:spPr>
          <a:xfrm>
            <a:off x="1069848" y="2121408"/>
            <a:ext cx="6415034" cy="4050792"/>
          </a:xfrm>
        </p:spPr>
        <p:txBody>
          <a:bodyPr/>
          <a:lstStyle/>
          <a:p>
            <a:pPr lvl="0"/>
            <a:r>
              <a:rPr lang="en-US" b="1" dirty="0"/>
              <a:t> Business Requirements: </a:t>
            </a:r>
            <a:endParaRPr lang="en-US" dirty="0"/>
          </a:p>
          <a:p>
            <a:r>
              <a:rPr lang="en-US" dirty="0"/>
              <a:t>Projects are launched in the belief that creating or changing a product will provide worthwhile benefits for someone and a suitable return on investment. The business requirements describe the primary benefits that the new system will provide to its sponsors, buyers, and users. Business requirements directly influence which user requirements to implement and in what sequence.</a:t>
            </a:r>
          </a:p>
          <a:p>
            <a:endParaRPr lang="en-US" dirty="0"/>
          </a:p>
        </p:txBody>
      </p:sp>
      <p:pic>
        <p:nvPicPr>
          <p:cNvPr id="4" name="Picture 3">
            <a:extLst>
              <a:ext uri="{FF2B5EF4-FFF2-40B4-BE49-F238E27FC236}">
                <a16:creationId xmlns:a16="http://schemas.microsoft.com/office/drawing/2014/main" id="{2CE63662-0FEA-455F-8E89-D6B36C112F4F}"/>
              </a:ext>
            </a:extLst>
          </p:cNvPr>
          <p:cNvPicPr/>
          <p:nvPr/>
        </p:nvPicPr>
        <p:blipFill>
          <a:blip r:embed="rId2">
            <a:extLst>
              <a:ext uri="{28A0092B-C50C-407E-A947-70E740481C1C}">
                <a14:useLocalDpi xmlns:a14="http://schemas.microsoft.com/office/drawing/2010/main" val="0"/>
              </a:ext>
            </a:extLst>
          </a:blip>
          <a:srcRect t="5803" b="2232"/>
          <a:stretch>
            <a:fillRect/>
          </a:stretch>
        </p:blipFill>
        <p:spPr bwMode="auto">
          <a:xfrm>
            <a:off x="7933817" y="2121408"/>
            <a:ext cx="3188335" cy="3100705"/>
          </a:xfrm>
          <a:prstGeom prst="rect">
            <a:avLst/>
          </a:prstGeom>
          <a:noFill/>
          <a:ln>
            <a:noFill/>
          </a:ln>
        </p:spPr>
      </p:pic>
      <p:pic>
        <p:nvPicPr>
          <p:cNvPr id="5" name="Picture 2" descr="Bahria University – Official Web Portal">
            <a:extLst>
              <a:ext uri="{FF2B5EF4-FFF2-40B4-BE49-F238E27FC236}">
                <a16:creationId xmlns:a16="http://schemas.microsoft.com/office/drawing/2014/main" id="{9D046A30-C259-493E-BC16-581A54B12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4"/>
            <a:ext cx="2305541" cy="62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52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53F0-5290-42AA-A7FC-1E214A3F0889}"/>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EC43E6D-4ECD-4898-A74C-1F9E591342D0}"/>
              </a:ext>
            </a:extLst>
          </p:cNvPr>
          <p:cNvSpPr>
            <a:spLocks noGrp="1"/>
          </p:cNvSpPr>
          <p:nvPr>
            <p:ph idx="1"/>
          </p:nvPr>
        </p:nvSpPr>
        <p:spPr>
          <a:xfrm>
            <a:off x="1050667" y="2648374"/>
            <a:ext cx="6415034" cy="4050792"/>
          </a:xfrm>
        </p:spPr>
        <p:txBody>
          <a:bodyPr/>
          <a:lstStyle/>
          <a:p>
            <a:r>
              <a:rPr lang="en-US" b="1" dirty="0"/>
              <a:t> 1.1 Background</a:t>
            </a:r>
            <a:endParaRPr lang="en-US" dirty="0"/>
          </a:p>
          <a:p>
            <a:r>
              <a:rPr lang="en-US" dirty="0"/>
              <a:t>Summarize the rationale and context for the new product or for changes to be made to an existing one. Describe the history or situation that led to the decision to build this product.</a:t>
            </a:r>
          </a:p>
          <a:p>
            <a:pPr lvl="0"/>
            <a:endParaRPr lang="en-US" dirty="0"/>
          </a:p>
        </p:txBody>
      </p:sp>
      <p:pic>
        <p:nvPicPr>
          <p:cNvPr id="4" name="Picture 3">
            <a:extLst>
              <a:ext uri="{FF2B5EF4-FFF2-40B4-BE49-F238E27FC236}">
                <a16:creationId xmlns:a16="http://schemas.microsoft.com/office/drawing/2014/main" id="{2CE63662-0FEA-455F-8E89-D6B36C112F4F}"/>
              </a:ext>
            </a:extLst>
          </p:cNvPr>
          <p:cNvPicPr/>
          <p:nvPr/>
        </p:nvPicPr>
        <p:blipFill>
          <a:blip r:embed="rId2">
            <a:extLst>
              <a:ext uri="{28A0092B-C50C-407E-A947-70E740481C1C}">
                <a14:useLocalDpi xmlns:a14="http://schemas.microsoft.com/office/drawing/2010/main" val="0"/>
              </a:ext>
            </a:extLst>
          </a:blip>
          <a:srcRect t="5803" b="2232"/>
          <a:stretch>
            <a:fillRect/>
          </a:stretch>
        </p:blipFill>
        <p:spPr bwMode="auto">
          <a:xfrm>
            <a:off x="7933817" y="2121408"/>
            <a:ext cx="3188335" cy="3100705"/>
          </a:xfrm>
          <a:prstGeom prst="rect">
            <a:avLst/>
          </a:prstGeom>
          <a:noFill/>
          <a:ln>
            <a:noFill/>
          </a:ln>
        </p:spPr>
      </p:pic>
      <p:pic>
        <p:nvPicPr>
          <p:cNvPr id="5" name="Picture 2" descr="Bahria University – Official Web Portal">
            <a:extLst>
              <a:ext uri="{FF2B5EF4-FFF2-40B4-BE49-F238E27FC236}">
                <a16:creationId xmlns:a16="http://schemas.microsoft.com/office/drawing/2014/main" id="{9D046A30-C259-493E-BC16-581A54B12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4"/>
            <a:ext cx="2305541" cy="62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11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53F0-5290-42AA-A7FC-1E214A3F0889}"/>
              </a:ext>
            </a:extLst>
          </p:cNvPr>
          <p:cNvSpPr>
            <a:spLocks noGrp="1"/>
          </p:cNvSpPr>
          <p:nvPr>
            <p:ph type="title"/>
          </p:nvPr>
        </p:nvSpPr>
        <p:spPr/>
        <p:txBody>
          <a:bodyPr/>
          <a:lstStyle/>
          <a:p>
            <a:r>
              <a:rPr lang="en-US" dirty="0"/>
              <a:t>Business opportunity</a:t>
            </a:r>
          </a:p>
        </p:txBody>
      </p:sp>
      <p:sp>
        <p:nvSpPr>
          <p:cNvPr id="3" name="Content Placeholder 2">
            <a:extLst>
              <a:ext uri="{FF2B5EF4-FFF2-40B4-BE49-F238E27FC236}">
                <a16:creationId xmlns:a16="http://schemas.microsoft.com/office/drawing/2014/main" id="{4EC43E6D-4ECD-4898-A74C-1F9E591342D0}"/>
              </a:ext>
            </a:extLst>
          </p:cNvPr>
          <p:cNvSpPr>
            <a:spLocks noGrp="1"/>
          </p:cNvSpPr>
          <p:nvPr>
            <p:ph idx="1"/>
          </p:nvPr>
        </p:nvSpPr>
        <p:spPr>
          <a:xfrm>
            <a:off x="918691" y="1941364"/>
            <a:ext cx="8004940" cy="3006556"/>
          </a:xfrm>
        </p:spPr>
        <p:txBody>
          <a:bodyPr>
            <a:normAutofit fontScale="85000" lnSpcReduction="20000"/>
          </a:bodyPr>
          <a:lstStyle/>
          <a:p>
            <a:r>
              <a:rPr lang="en-US" b="1" dirty="0"/>
              <a:t>1.2 Business opportunity</a:t>
            </a:r>
            <a:endParaRPr lang="en-US" dirty="0"/>
          </a:p>
          <a:p>
            <a:r>
              <a:rPr lang="en-US" dirty="0"/>
              <a:t>For a corporate information system, describe the business problem that is being solved or the process being improved, as well as the environment in which the system will be used. For a commercial product, describe the business opportunity that exists and the market in which the product will be competing. This section could include a comparative evaluation of existing products, indicating why the proposed product is attractive and the advantages it provides. Describe the problems that cannot currently be solved without the envisioned solution. Show how it aligns with market trends, technology evolution, or corporate strategic directions. List any other technologies, processes, or resources required to provide a complete customer solution. Describe the needs of typical customers or of the target market. Present customer problems that the new product will address. Provide examples of how customers would use the product. </a:t>
            </a:r>
          </a:p>
          <a:p>
            <a:pPr lvl="0"/>
            <a:endParaRPr lang="en-US" dirty="0"/>
          </a:p>
        </p:txBody>
      </p:sp>
      <p:pic>
        <p:nvPicPr>
          <p:cNvPr id="4" name="Picture 3">
            <a:extLst>
              <a:ext uri="{FF2B5EF4-FFF2-40B4-BE49-F238E27FC236}">
                <a16:creationId xmlns:a16="http://schemas.microsoft.com/office/drawing/2014/main" id="{2CE63662-0FEA-455F-8E89-D6B36C112F4F}"/>
              </a:ext>
            </a:extLst>
          </p:cNvPr>
          <p:cNvPicPr/>
          <p:nvPr/>
        </p:nvPicPr>
        <p:blipFill>
          <a:blip r:embed="rId2">
            <a:extLst>
              <a:ext uri="{28A0092B-C50C-407E-A947-70E740481C1C}">
                <a14:useLocalDpi xmlns:a14="http://schemas.microsoft.com/office/drawing/2010/main" val="0"/>
              </a:ext>
            </a:extLst>
          </a:blip>
          <a:srcRect t="5803" b="2232"/>
          <a:stretch>
            <a:fillRect/>
          </a:stretch>
        </p:blipFill>
        <p:spPr bwMode="auto">
          <a:xfrm>
            <a:off x="8923631" y="2301366"/>
            <a:ext cx="3188335" cy="3100705"/>
          </a:xfrm>
          <a:prstGeom prst="rect">
            <a:avLst/>
          </a:prstGeom>
          <a:noFill/>
          <a:ln>
            <a:noFill/>
          </a:ln>
        </p:spPr>
      </p:pic>
      <p:pic>
        <p:nvPicPr>
          <p:cNvPr id="5" name="Picture 2" descr="Bahria University – Official Web Portal">
            <a:extLst>
              <a:ext uri="{FF2B5EF4-FFF2-40B4-BE49-F238E27FC236}">
                <a16:creationId xmlns:a16="http://schemas.microsoft.com/office/drawing/2014/main" id="{9D046A30-C259-493E-BC16-581A54B12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4" y="158834"/>
            <a:ext cx="2305541" cy="62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7534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5904</TotalTime>
  <Words>2620</Words>
  <Application>Microsoft Office PowerPoint</Application>
  <PresentationFormat>Widescreen</PresentationFormat>
  <Paragraphs>150</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STKaiti</vt:lpstr>
      <vt:lpstr>Arial</vt:lpstr>
      <vt:lpstr>Calibri</vt:lpstr>
      <vt:lpstr>Candara</vt:lpstr>
      <vt:lpstr>Rockwell</vt:lpstr>
      <vt:lpstr>Rockwell Condensed</vt:lpstr>
      <vt:lpstr>Sylfaen</vt:lpstr>
      <vt:lpstr>Tahoma</vt:lpstr>
      <vt:lpstr>Times New Roman</vt:lpstr>
      <vt:lpstr>Wingdings</vt:lpstr>
      <vt:lpstr>Wood Type</vt:lpstr>
      <vt:lpstr>INTRODUCTION TO Vision and Scope document  LAB: 2  </vt:lpstr>
      <vt:lpstr>objectives</vt:lpstr>
      <vt:lpstr>Introduction to vision and scope document   </vt:lpstr>
      <vt:lpstr>Why vision and scope documents are created</vt:lpstr>
      <vt:lpstr>Example with real world:</vt:lpstr>
      <vt:lpstr>Importance of vision and scope document</vt:lpstr>
      <vt:lpstr>Business requirements</vt:lpstr>
      <vt:lpstr>Background:</vt:lpstr>
      <vt:lpstr>Business opportunity</vt:lpstr>
      <vt:lpstr>Example: A Restaurant Embracing Food Delivery Services </vt:lpstr>
      <vt:lpstr>Business objective and vision statement</vt:lpstr>
      <vt:lpstr>Example:</vt:lpstr>
      <vt:lpstr>Business risk</vt:lpstr>
      <vt:lpstr>Real world example</vt:lpstr>
      <vt:lpstr>Business assumptions and dependencies</vt:lpstr>
      <vt:lpstr>Appendix B includes an example vision and scope document written according to this template. </vt:lpstr>
      <vt:lpstr>Scope and limitations </vt:lpstr>
      <vt:lpstr>Major features:</vt:lpstr>
      <vt:lpstr>Scope and initial release:</vt:lpstr>
      <vt:lpstr>Scope of subsequent releases:</vt:lpstr>
      <vt:lpstr>Limitations and exclusions:</vt:lpstr>
      <vt:lpstr>Tools used for this lab:</vt:lpstr>
      <vt:lpstr>Ms word:</vt:lpstr>
      <vt:lpstr>Notion:</vt:lpstr>
      <vt:lpstr>trello</vt:lpstr>
      <vt:lpstr>continue :</vt:lpstr>
      <vt:lpstr>continue :</vt:lpstr>
      <vt:lpstr>Tasks 1:</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Vision and Scope document  LAB: 2</dc:title>
  <dc:creator>ADMIN</dc:creator>
  <cp:lastModifiedBy>ADMIN</cp:lastModifiedBy>
  <cp:revision>14</cp:revision>
  <dcterms:created xsi:type="dcterms:W3CDTF">2023-09-17T14:46:35Z</dcterms:created>
  <dcterms:modified xsi:type="dcterms:W3CDTF">2023-09-21T17:10:51Z</dcterms:modified>
</cp:coreProperties>
</file>